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23" r:id="rId2"/>
    <p:sldMasterId id="2147483741" r:id="rId3"/>
    <p:sldMasterId id="2147483759" r:id="rId4"/>
    <p:sldMasterId id="2147483777" r:id="rId5"/>
    <p:sldMasterId id="2147483795" r:id="rId6"/>
  </p:sldMasterIdLst>
  <p:notesMasterIdLst>
    <p:notesMasterId r:id="rId59"/>
  </p:notesMasterIdLst>
  <p:sldIdLst>
    <p:sldId id="256" r:id="rId7"/>
    <p:sldId id="320" r:id="rId8"/>
    <p:sldId id="321" r:id="rId9"/>
    <p:sldId id="351" r:id="rId10"/>
    <p:sldId id="258" r:id="rId11"/>
    <p:sldId id="292" r:id="rId12"/>
    <p:sldId id="322" r:id="rId13"/>
    <p:sldId id="316" r:id="rId14"/>
    <p:sldId id="350" r:id="rId15"/>
    <p:sldId id="293" r:id="rId16"/>
    <p:sldId id="294" r:id="rId17"/>
    <p:sldId id="295" r:id="rId18"/>
    <p:sldId id="296" r:id="rId19"/>
    <p:sldId id="352" r:id="rId20"/>
    <p:sldId id="297" r:id="rId21"/>
    <p:sldId id="318" r:id="rId22"/>
    <p:sldId id="353" r:id="rId23"/>
    <p:sldId id="317" r:id="rId24"/>
    <p:sldId id="354" r:id="rId25"/>
    <p:sldId id="298" r:id="rId26"/>
    <p:sldId id="299" r:id="rId27"/>
    <p:sldId id="355" r:id="rId28"/>
    <p:sldId id="300" r:id="rId29"/>
    <p:sldId id="324" r:id="rId30"/>
    <p:sldId id="326" r:id="rId31"/>
    <p:sldId id="325" r:id="rId32"/>
    <p:sldId id="327" r:id="rId33"/>
    <p:sldId id="356" r:id="rId34"/>
    <p:sldId id="302" r:id="rId35"/>
    <p:sldId id="328" r:id="rId36"/>
    <p:sldId id="303" r:id="rId37"/>
    <p:sldId id="329" r:id="rId38"/>
    <p:sldId id="330" r:id="rId39"/>
    <p:sldId id="335" r:id="rId40"/>
    <p:sldId id="331" r:id="rId41"/>
    <p:sldId id="336" r:id="rId42"/>
    <p:sldId id="337" r:id="rId43"/>
    <p:sldId id="338" r:id="rId44"/>
    <p:sldId id="339" r:id="rId45"/>
    <p:sldId id="340" r:id="rId46"/>
    <p:sldId id="341" r:id="rId47"/>
    <p:sldId id="343" r:id="rId48"/>
    <p:sldId id="342" r:id="rId49"/>
    <p:sldId id="344" r:id="rId50"/>
    <p:sldId id="345" r:id="rId51"/>
    <p:sldId id="305" r:id="rId52"/>
    <p:sldId id="314" r:id="rId53"/>
    <p:sldId id="313" r:id="rId54"/>
    <p:sldId id="346" r:id="rId55"/>
    <p:sldId id="347" r:id="rId56"/>
    <p:sldId id="348" r:id="rId57"/>
    <p:sldId id="34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FC"/>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544" autoAdjust="0"/>
    <p:restoredTop sz="94660"/>
  </p:normalViewPr>
  <p:slideViewPr>
    <p:cSldViewPr snapToGrid="0">
      <p:cViewPr varScale="1">
        <p:scale>
          <a:sx n="69" d="100"/>
          <a:sy n="69" d="100"/>
        </p:scale>
        <p:origin x="-714" y="-96"/>
      </p:cViewPr>
      <p:guideLst>
        <p:guide orient="horz" pos="2160"/>
        <p:guide pos="3840"/>
      </p:guideLst>
    </p:cSldViewPr>
  </p:slideViewPr>
  <p:notesTextViewPr>
    <p:cViewPr>
      <p:scale>
        <a:sx n="1" d="1"/>
        <a:sy n="1" d="1"/>
      </p:scale>
      <p:origin x="0" y="0"/>
    </p:cViewPr>
  </p:notesTextViewPr>
  <p:sorterViewPr>
    <p:cViewPr>
      <p:scale>
        <a:sx n="100" d="100"/>
        <a:sy n="100" d="100"/>
      </p:scale>
      <p:origin x="0" y="96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 /><Relationship Id="rId18" Type="http://schemas.openxmlformats.org/officeDocument/2006/relationships/slide" Target="slides/slide12.xml" /><Relationship Id="rId26" Type="http://schemas.openxmlformats.org/officeDocument/2006/relationships/slide" Target="slides/slide20.xml" /><Relationship Id="rId39" Type="http://schemas.openxmlformats.org/officeDocument/2006/relationships/slide" Target="slides/slide33.xml" /><Relationship Id="rId21" Type="http://schemas.openxmlformats.org/officeDocument/2006/relationships/slide" Target="slides/slide15.xml" /><Relationship Id="rId34" Type="http://schemas.openxmlformats.org/officeDocument/2006/relationships/slide" Target="slides/slide28.xml" /><Relationship Id="rId42" Type="http://schemas.openxmlformats.org/officeDocument/2006/relationships/slide" Target="slides/slide36.xml" /><Relationship Id="rId47" Type="http://schemas.openxmlformats.org/officeDocument/2006/relationships/slide" Target="slides/slide41.xml" /><Relationship Id="rId50" Type="http://schemas.openxmlformats.org/officeDocument/2006/relationships/slide" Target="slides/slide44.xml" /><Relationship Id="rId55" Type="http://schemas.openxmlformats.org/officeDocument/2006/relationships/slide" Target="slides/slide49.xml" /><Relationship Id="rId63" Type="http://schemas.openxmlformats.org/officeDocument/2006/relationships/tableStyles" Target="tableStyles.xml" /><Relationship Id="rId7" Type="http://schemas.openxmlformats.org/officeDocument/2006/relationships/slide" Target="slides/slide1.xml" /><Relationship Id="rId2" Type="http://schemas.openxmlformats.org/officeDocument/2006/relationships/slideMaster" Target="slideMasters/slideMaster2.xml" /><Relationship Id="rId16" Type="http://schemas.openxmlformats.org/officeDocument/2006/relationships/slide" Target="slides/slide10.xml" /><Relationship Id="rId20" Type="http://schemas.openxmlformats.org/officeDocument/2006/relationships/slide" Target="slides/slide14.xml" /><Relationship Id="rId29" Type="http://schemas.openxmlformats.org/officeDocument/2006/relationships/slide" Target="slides/slide23.xml" /><Relationship Id="rId41" Type="http://schemas.openxmlformats.org/officeDocument/2006/relationships/slide" Target="slides/slide35.xml" /><Relationship Id="rId54" Type="http://schemas.openxmlformats.org/officeDocument/2006/relationships/slide" Target="slides/slide48.xml" /><Relationship Id="rId62"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Master" Target="slideMasters/slideMaster6.xml" /><Relationship Id="rId11" Type="http://schemas.openxmlformats.org/officeDocument/2006/relationships/slide" Target="slides/slide5.xml" /><Relationship Id="rId24" Type="http://schemas.openxmlformats.org/officeDocument/2006/relationships/slide" Target="slides/slide18.xml" /><Relationship Id="rId32" Type="http://schemas.openxmlformats.org/officeDocument/2006/relationships/slide" Target="slides/slide26.xml" /><Relationship Id="rId37" Type="http://schemas.openxmlformats.org/officeDocument/2006/relationships/slide" Target="slides/slide31.xml" /><Relationship Id="rId40" Type="http://schemas.openxmlformats.org/officeDocument/2006/relationships/slide" Target="slides/slide34.xml" /><Relationship Id="rId45" Type="http://schemas.openxmlformats.org/officeDocument/2006/relationships/slide" Target="slides/slide39.xml" /><Relationship Id="rId53" Type="http://schemas.openxmlformats.org/officeDocument/2006/relationships/slide" Target="slides/slide47.xml" /><Relationship Id="rId58" Type="http://schemas.openxmlformats.org/officeDocument/2006/relationships/slide" Target="slides/slide52.xml" /><Relationship Id="rId5" Type="http://schemas.openxmlformats.org/officeDocument/2006/relationships/slideMaster" Target="slideMasters/slideMaster5.xml" /><Relationship Id="rId15" Type="http://schemas.openxmlformats.org/officeDocument/2006/relationships/slide" Target="slides/slide9.xml" /><Relationship Id="rId23" Type="http://schemas.openxmlformats.org/officeDocument/2006/relationships/slide" Target="slides/slide17.xml" /><Relationship Id="rId28" Type="http://schemas.openxmlformats.org/officeDocument/2006/relationships/slide" Target="slides/slide22.xml" /><Relationship Id="rId36" Type="http://schemas.openxmlformats.org/officeDocument/2006/relationships/slide" Target="slides/slide30.xml" /><Relationship Id="rId49" Type="http://schemas.openxmlformats.org/officeDocument/2006/relationships/slide" Target="slides/slide43.xml" /><Relationship Id="rId57" Type="http://schemas.openxmlformats.org/officeDocument/2006/relationships/slide" Target="slides/slide51.xml" /><Relationship Id="rId61" Type="http://schemas.openxmlformats.org/officeDocument/2006/relationships/viewProps" Target="viewProps.xml" /><Relationship Id="rId10" Type="http://schemas.openxmlformats.org/officeDocument/2006/relationships/slide" Target="slides/slide4.xml" /><Relationship Id="rId19" Type="http://schemas.openxmlformats.org/officeDocument/2006/relationships/slide" Target="slides/slide13.xml" /><Relationship Id="rId31" Type="http://schemas.openxmlformats.org/officeDocument/2006/relationships/slide" Target="slides/slide25.xml" /><Relationship Id="rId44" Type="http://schemas.openxmlformats.org/officeDocument/2006/relationships/slide" Target="slides/slide38.xml" /><Relationship Id="rId52" Type="http://schemas.openxmlformats.org/officeDocument/2006/relationships/slide" Target="slides/slide46.xml" /><Relationship Id="rId60" Type="http://schemas.openxmlformats.org/officeDocument/2006/relationships/presProps" Target="presProps.xml" /><Relationship Id="rId4" Type="http://schemas.openxmlformats.org/officeDocument/2006/relationships/slideMaster" Target="slideMasters/slideMaster4.xml" /><Relationship Id="rId9" Type="http://schemas.openxmlformats.org/officeDocument/2006/relationships/slide" Target="slides/slide3.xml" /><Relationship Id="rId14" Type="http://schemas.openxmlformats.org/officeDocument/2006/relationships/slide" Target="slides/slide8.xml" /><Relationship Id="rId22" Type="http://schemas.openxmlformats.org/officeDocument/2006/relationships/slide" Target="slides/slide16.xml" /><Relationship Id="rId27" Type="http://schemas.openxmlformats.org/officeDocument/2006/relationships/slide" Target="slides/slide21.xml" /><Relationship Id="rId30" Type="http://schemas.openxmlformats.org/officeDocument/2006/relationships/slide" Target="slides/slide24.xml" /><Relationship Id="rId35" Type="http://schemas.openxmlformats.org/officeDocument/2006/relationships/slide" Target="slides/slide29.xml" /><Relationship Id="rId43" Type="http://schemas.openxmlformats.org/officeDocument/2006/relationships/slide" Target="slides/slide37.xml" /><Relationship Id="rId48" Type="http://schemas.openxmlformats.org/officeDocument/2006/relationships/slide" Target="slides/slide42.xml" /><Relationship Id="rId56" Type="http://schemas.openxmlformats.org/officeDocument/2006/relationships/slide" Target="slides/slide50.xml" /><Relationship Id="rId8" Type="http://schemas.openxmlformats.org/officeDocument/2006/relationships/slide" Target="slides/slide2.xml" /><Relationship Id="rId51" Type="http://schemas.openxmlformats.org/officeDocument/2006/relationships/slide" Target="slides/slide45.xml" /><Relationship Id="rId3" Type="http://schemas.openxmlformats.org/officeDocument/2006/relationships/slideMaster" Target="slideMasters/slideMaster3.xml" /><Relationship Id="rId12" Type="http://schemas.openxmlformats.org/officeDocument/2006/relationships/slide" Target="slides/slide6.xml" /><Relationship Id="rId17" Type="http://schemas.openxmlformats.org/officeDocument/2006/relationships/slide" Target="slides/slide11.xml" /><Relationship Id="rId25" Type="http://schemas.openxmlformats.org/officeDocument/2006/relationships/slide" Target="slides/slide19.xml" /><Relationship Id="rId33" Type="http://schemas.openxmlformats.org/officeDocument/2006/relationships/slide" Target="slides/slide27.xml" /><Relationship Id="rId38" Type="http://schemas.openxmlformats.org/officeDocument/2006/relationships/slide" Target="slides/slide32.xml" /><Relationship Id="rId46" Type="http://schemas.openxmlformats.org/officeDocument/2006/relationships/slide" Target="slides/slide40.xml" /><Relationship Id="rId59" Type="http://schemas.openxmlformats.org/officeDocument/2006/relationships/notesMaster" Target="notesMasters/notesMaster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54CBD4-A297-4918-8ABC-A3A423A60207}" type="datetimeFigureOut">
              <a:rPr lang="en-US" smtClean="0"/>
              <a:t>9/3/2021</a:t>
            </a:fld>
            <a:endParaRPr lang="en-US"/>
          </a:p>
        </p:txBody>
      </p:sp>
      <p:sp>
        <p:nvSpPr>
          <p:cNvPr id="4" name="عنصر نائب لصورة الشريحة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2CD616-25C8-46C6-A7AD-35AA475BBB9D}" type="slidenum">
              <a:rPr lang="en-US" smtClean="0"/>
              <a:t>‹#›</a:t>
            </a:fld>
            <a:endParaRPr lang="en-US"/>
          </a:p>
        </p:txBody>
      </p:sp>
    </p:spTree>
    <p:extLst>
      <p:ext uri="{BB962C8B-B14F-4D97-AF65-F5344CB8AC3E}">
        <p14:creationId xmlns:p14="http://schemas.microsoft.com/office/powerpoint/2010/main" val="409226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Systolic B.P: the pressure exerted on blood vessels during</a:t>
            </a:r>
            <a:r>
              <a:rPr lang="en-US" baseline="0" dirty="0"/>
              <a:t> systole </a:t>
            </a:r>
          </a:p>
          <a:p>
            <a:r>
              <a:rPr lang="en-US" baseline="0" dirty="0"/>
              <a:t>Diastolic B.P: </a:t>
            </a:r>
            <a:r>
              <a:rPr lang="en-US" dirty="0"/>
              <a:t>the pressure exerted on blood vessels during</a:t>
            </a:r>
            <a:r>
              <a:rPr lang="en-US" baseline="0" dirty="0"/>
              <a:t> diastole</a:t>
            </a:r>
            <a:endParaRPr lang="en-US" dirty="0"/>
          </a:p>
        </p:txBody>
      </p:sp>
      <p:sp>
        <p:nvSpPr>
          <p:cNvPr id="4" name="عنصر نائب لرقم الشريحة 3"/>
          <p:cNvSpPr>
            <a:spLocks noGrp="1"/>
          </p:cNvSpPr>
          <p:nvPr>
            <p:ph type="sldNum" sz="quarter" idx="10"/>
          </p:nvPr>
        </p:nvSpPr>
        <p:spPr/>
        <p:txBody>
          <a:bodyPr/>
          <a:lstStyle/>
          <a:p>
            <a:fld id="{522CD616-25C8-46C6-A7AD-35AA475BBB9D}" type="slidenum">
              <a:rPr lang="en-US" smtClean="0"/>
              <a:t>3</a:t>
            </a:fld>
            <a:endParaRPr lang="en-US"/>
          </a:p>
        </p:txBody>
      </p:sp>
    </p:spTree>
    <p:extLst>
      <p:ext uri="{BB962C8B-B14F-4D97-AF65-F5344CB8AC3E}">
        <p14:creationId xmlns:p14="http://schemas.microsoft.com/office/powerpoint/2010/main" val="3353173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itchFamily="18" charset="0"/>
                <a:cs typeface="Times New Roman" pitchFamily="18" charset="0"/>
              </a:rPr>
              <a:t>The upper ends of the tubes are curved so that they correspond to the curve of the external auditory meatus, i.e. they are directed forwards and downwards. </a:t>
            </a:r>
          </a:p>
          <a:p>
            <a:endParaRPr lang="en-GB" dirty="0"/>
          </a:p>
        </p:txBody>
      </p:sp>
      <p:sp>
        <p:nvSpPr>
          <p:cNvPr id="4" name="Slide Number Placeholder 3"/>
          <p:cNvSpPr>
            <a:spLocks noGrp="1"/>
          </p:cNvSpPr>
          <p:nvPr>
            <p:ph type="sldNum" sz="quarter" idx="10"/>
          </p:nvPr>
        </p:nvSpPr>
        <p:spPr/>
        <p:txBody>
          <a:bodyPr/>
          <a:lstStyle/>
          <a:p>
            <a:fld id="{522CD616-25C8-46C6-A7AD-35AA475BBB9D}" type="slidenum">
              <a:rPr lang="en-US" smtClean="0"/>
              <a:t>18</a:t>
            </a:fld>
            <a:endParaRPr lang="en-US"/>
          </a:p>
        </p:txBody>
      </p:sp>
    </p:spTree>
    <p:extLst>
      <p:ext uri="{BB962C8B-B14F-4D97-AF65-F5344CB8AC3E}">
        <p14:creationId xmlns:p14="http://schemas.microsoft.com/office/powerpoint/2010/main" val="3770666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Locate the bifurcation of brachial artery (it divides into radial and ulnar branches) in the cubital space just medial to the tendon of the biceps which can be easily palpated in a </a:t>
            </a:r>
            <a:r>
              <a:rPr lang="en-GB" dirty="0" err="1"/>
              <a:t>semiflexed</a:t>
            </a:r>
            <a:r>
              <a:rPr lang="en-GB" dirty="0"/>
              <a:t> elbow as a thick, hard, elongated structure. Mark the point of arterial pulsation with a sketch pen. </a:t>
            </a:r>
          </a:p>
        </p:txBody>
      </p:sp>
      <p:sp>
        <p:nvSpPr>
          <p:cNvPr id="4" name="Slide Number Placeholder 3"/>
          <p:cNvSpPr>
            <a:spLocks noGrp="1"/>
          </p:cNvSpPr>
          <p:nvPr>
            <p:ph type="sldNum" sz="quarter" idx="10"/>
          </p:nvPr>
        </p:nvSpPr>
        <p:spPr/>
        <p:txBody>
          <a:bodyPr/>
          <a:lstStyle/>
          <a:p>
            <a:fld id="{522CD616-25C8-46C6-A7AD-35AA475BBB9D}" type="slidenum">
              <a:rPr lang="en-US" smtClean="0"/>
              <a:t>39</a:t>
            </a:fld>
            <a:endParaRPr lang="en-US"/>
          </a:p>
        </p:txBody>
      </p:sp>
    </p:spTree>
    <p:extLst>
      <p:ext uri="{BB962C8B-B14F-4D97-AF65-F5344CB8AC3E}">
        <p14:creationId xmlns:p14="http://schemas.microsoft.com/office/powerpoint/2010/main" val="318889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Times New Roman" panose="02020603050405020304" pitchFamily="18" charset="0"/>
                <a:cs typeface="Times New Roman" panose="02020603050405020304" pitchFamily="18" charset="0"/>
              </a:rPr>
              <a:t>because the thick layer of fat in the obese, or the large amounts of tissues in the thigh dissipate some of the cuff pressure, thus giving false high results. (The BP may be recorded with the cuff on the forearm while palpating and auscultating the radial artery).</a:t>
            </a:r>
          </a:p>
          <a:p>
            <a:endParaRPr lang="en-GB" dirty="0"/>
          </a:p>
        </p:txBody>
      </p:sp>
      <p:sp>
        <p:nvSpPr>
          <p:cNvPr id="4" name="Slide Number Placeholder 3"/>
          <p:cNvSpPr>
            <a:spLocks noGrp="1"/>
          </p:cNvSpPr>
          <p:nvPr>
            <p:ph type="sldNum" sz="quarter" idx="10"/>
          </p:nvPr>
        </p:nvSpPr>
        <p:spPr/>
        <p:txBody>
          <a:bodyPr/>
          <a:lstStyle/>
          <a:p>
            <a:fld id="{522CD616-25C8-46C6-A7AD-35AA475BBB9D}" type="slidenum">
              <a:rPr lang="en-US" smtClean="0"/>
              <a:t>52</a:t>
            </a:fld>
            <a:endParaRPr lang="en-US"/>
          </a:p>
        </p:txBody>
      </p:sp>
    </p:spTree>
    <p:extLst>
      <p:ext uri="{BB962C8B-B14F-4D97-AF65-F5344CB8AC3E}">
        <p14:creationId xmlns:p14="http://schemas.microsoft.com/office/powerpoint/2010/main" val="1967632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t>03/09/2021</a:t>
            </a:fld>
            <a:endParaRPr lang="en-GB"/>
          </a:p>
        </p:txBody>
      </p:sp>
      <p:sp>
        <p:nvSpPr>
          <p:cNvPr id="5" name="Footer Placeholder 4"/>
          <p:cNvSpPr>
            <a:spLocks noGrp="1"/>
          </p:cNvSpPr>
          <p:nvPr>
            <p:ph type="ftr" sz="quarter" idx="11"/>
          </p:nvPr>
        </p:nvSpPr>
        <p:spPr>
          <a:xfrm>
            <a:off x="5332412" y="5883275"/>
            <a:ext cx="4324044" cy="365125"/>
          </a:xfrm>
        </p:spPr>
        <p:txBody>
          <a:bodyPr/>
          <a:lstStyle/>
          <a:p>
            <a:endParaRPr lang="en-GB"/>
          </a:p>
        </p:txBody>
      </p:sp>
      <p:sp>
        <p:nvSpPr>
          <p:cNvPr id="6" name="Slide Number Placeholder 5"/>
          <p:cNvSpPr>
            <a:spLocks noGrp="1"/>
          </p:cNvSpPr>
          <p:nvPr>
            <p:ph type="sldNum" sz="quarter" idx="12"/>
          </p:nvPr>
        </p:nvSpPr>
        <p:spPr/>
        <p:txBody>
          <a:bodyPr/>
          <a:lstStyle/>
          <a:p>
            <a:fld id="{1C65C1CA-C234-409D-A389-AFF42582312A}" type="slidenum">
              <a:rPr lang="en-GB" smtClean="0"/>
              <a:t>‹#›</a:t>
            </a:fld>
            <a:endParaRPr lang="en-GB"/>
          </a:p>
        </p:txBody>
      </p:sp>
    </p:spTree>
    <p:extLst>
      <p:ext uri="{BB962C8B-B14F-4D97-AF65-F5344CB8AC3E}">
        <p14:creationId xmlns:p14="http://schemas.microsoft.com/office/powerpoint/2010/main" val="2110020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t>03/09/2021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65C1CA-C234-409D-A389-AFF42582312A}" type="slidenum">
              <a:rPr lang="en-GB" smtClean="0"/>
              <a:t>‹#›</a:t>
            </a:fld>
            <a:endParaRPr lang="en-GB"/>
          </a:p>
        </p:txBody>
      </p:sp>
    </p:spTree>
    <p:extLst>
      <p:ext uri="{BB962C8B-B14F-4D97-AF65-F5344CB8AC3E}">
        <p14:creationId xmlns:p14="http://schemas.microsoft.com/office/powerpoint/2010/main" val="39897680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2842773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6432403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444726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t>03/09/2021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65C1CA-C234-409D-A389-AFF42582312A}" type="slidenum">
              <a:rPr lang="en-GB" smtClean="0"/>
              <a:t>‹#›</a:t>
            </a:fld>
            <a:endParaRPr lang="en-GB"/>
          </a:p>
        </p:txBody>
      </p:sp>
    </p:spTree>
    <p:extLst>
      <p:ext uri="{BB962C8B-B14F-4D97-AF65-F5344CB8AC3E}">
        <p14:creationId xmlns:p14="http://schemas.microsoft.com/office/powerpoint/2010/main" val="2014375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t>03/09/2021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65C1CA-C234-409D-A389-AFF42582312A}" type="slidenum">
              <a:rPr lang="en-GB" smtClean="0"/>
              <a:t>‹#›</a:t>
            </a:fld>
            <a:endParaRPr lang="en-GB"/>
          </a:p>
        </p:txBody>
      </p:sp>
    </p:spTree>
    <p:extLst>
      <p:ext uri="{BB962C8B-B14F-4D97-AF65-F5344CB8AC3E}">
        <p14:creationId xmlns:p14="http://schemas.microsoft.com/office/powerpoint/2010/main" val="477339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t>03/09/2021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65C1CA-C234-409D-A389-AFF42582312A}" type="slidenum">
              <a:rPr lang="en-GB" smtClean="0"/>
              <a:t>‹#›</a:t>
            </a:fld>
            <a:endParaRPr lang="en-GB"/>
          </a:p>
        </p:txBody>
      </p:sp>
    </p:spTree>
    <p:extLst>
      <p:ext uri="{BB962C8B-B14F-4D97-AF65-F5344CB8AC3E}">
        <p14:creationId xmlns:p14="http://schemas.microsoft.com/office/powerpoint/2010/main" val="377647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t>03/09/2021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65C1CA-C234-409D-A389-AFF42582312A}" type="slidenum">
              <a:rPr lang="en-GB" smtClean="0"/>
              <a:t>‹#›</a:t>
            </a:fld>
            <a:endParaRPr lang="en-GB"/>
          </a:p>
        </p:txBody>
      </p:sp>
    </p:spTree>
    <p:extLst>
      <p:ext uri="{BB962C8B-B14F-4D97-AF65-F5344CB8AC3E}">
        <p14:creationId xmlns:p14="http://schemas.microsoft.com/office/powerpoint/2010/main" val="918446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t>03/09/2021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65C1CA-C234-409D-A389-AFF42582312A}" type="slidenum">
              <a:rPr lang="en-GB" smtClean="0"/>
              <a:t>‹#›</a:t>
            </a:fld>
            <a:endParaRPr lang="en-GB"/>
          </a:p>
        </p:txBody>
      </p:sp>
    </p:spTree>
    <p:extLst>
      <p:ext uri="{BB962C8B-B14F-4D97-AF65-F5344CB8AC3E}">
        <p14:creationId xmlns:p14="http://schemas.microsoft.com/office/powerpoint/2010/main" val="3510907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t>03/09/2021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65C1CA-C234-409D-A389-AFF42582312A}" type="slidenum">
              <a:rPr lang="en-GB" smtClean="0"/>
              <a:t>‹#›</a:t>
            </a:fld>
            <a:endParaRPr lang="en-GB"/>
          </a:p>
        </p:txBody>
      </p:sp>
    </p:spTree>
    <p:extLst>
      <p:ext uri="{BB962C8B-B14F-4D97-AF65-F5344CB8AC3E}">
        <p14:creationId xmlns:p14="http://schemas.microsoft.com/office/powerpoint/2010/main" val="4046254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t>03/09/2021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65C1CA-C234-409D-A389-AFF42582312A}" type="slidenum">
              <a:rPr lang="en-GB" smtClean="0"/>
              <a:t>‹#›</a:t>
            </a:fld>
            <a:endParaRPr lang="en-GB"/>
          </a:p>
        </p:txBody>
      </p:sp>
    </p:spTree>
    <p:extLst>
      <p:ext uri="{BB962C8B-B14F-4D97-AF65-F5344CB8AC3E}">
        <p14:creationId xmlns:p14="http://schemas.microsoft.com/office/powerpoint/2010/main" val="3414601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a:xfrm>
            <a:off x="5332412" y="5883275"/>
            <a:ext cx="4324044" cy="365125"/>
          </a:xfrm>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82268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42778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t>03/09/2021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951856" y="5867131"/>
            <a:ext cx="551167" cy="365125"/>
          </a:xfrm>
        </p:spPr>
        <p:txBody>
          <a:bodyPr/>
          <a:lstStyle/>
          <a:p>
            <a:fld id="{1C65C1CA-C234-409D-A389-AFF42582312A}" type="slidenum">
              <a:rPr lang="en-GB" smtClean="0"/>
              <a:t>‹#›</a:t>
            </a:fld>
            <a:endParaRPr lang="en-GB"/>
          </a:p>
        </p:txBody>
      </p:sp>
    </p:spTree>
    <p:extLst>
      <p:ext uri="{BB962C8B-B14F-4D97-AF65-F5344CB8AC3E}">
        <p14:creationId xmlns:p14="http://schemas.microsoft.com/office/powerpoint/2010/main" val="952304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57810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75991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8" name="Footer Placeholder 7"/>
          <p:cNvSpPr>
            <a:spLocks noGrp="1"/>
          </p:cNvSpPr>
          <p:nvPr>
            <p:ph type="ftr" sz="quarter" idx="11"/>
          </p:nvPr>
        </p:nvSpPr>
        <p:spPr/>
        <p:txBody>
          <a:bodyPr/>
          <a:lstStyle/>
          <a:p>
            <a:endParaRPr lang="en-GB">
              <a:solidFill>
                <a:prstClr val="black"/>
              </a:solidFill>
            </a:endParaRPr>
          </a:p>
        </p:txBody>
      </p:sp>
      <p:sp>
        <p:nvSpPr>
          <p:cNvPr id="9" name="Slide Number Placeholder 8"/>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497242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4" name="Footer Placeholder 3"/>
          <p:cNvSpPr>
            <a:spLocks noGrp="1"/>
          </p:cNvSpPr>
          <p:nvPr>
            <p:ph type="ftr" sz="quarter" idx="11"/>
          </p:nvPr>
        </p:nvSpPr>
        <p:spPr/>
        <p:txBody>
          <a:bodyPr/>
          <a:lstStyle/>
          <a:p>
            <a:endParaRPr lang="en-GB">
              <a:solidFill>
                <a:prstClr val="black"/>
              </a:solidFill>
            </a:endParaRPr>
          </a:p>
        </p:txBody>
      </p:sp>
      <p:sp>
        <p:nvSpPr>
          <p:cNvPr id="5" name="Slide Number Placeholder 4"/>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287002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3" name="Footer Placeholder 2"/>
          <p:cNvSpPr>
            <a:spLocks noGrp="1"/>
          </p:cNvSpPr>
          <p:nvPr>
            <p:ph type="ftr" sz="quarter" idx="11"/>
          </p:nvPr>
        </p:nvSpPr>
        <p:spPr/>
        <p:txBody>
          <a:bodyPr/>
          <a:lstStyle/>
          <a:p>
            <a:endParaRPr lang="en-GB">
              <a:solidFill>
                <a:prstClr val="black"/>
              </a:solidFill>
            </a:endParaRPr>
          </a:p>
        </p:txBody>
      </p:sp>
      <p:sp>
        <p:nvSpPr>
          <p:cNvPr id="4" name="Slide Number Placeholder 3"/>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87568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929879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694560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931704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674912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6869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t>03/09/2021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65C1CA-C234-409D-A389-AFF42582312A}" type="slidenum">
              <a:rPr lang="en-GB" smtClean="0"/>
              <a:t>‹#›</a:t>
            </a:fld>
            <a:endParaRPr lang="en-GB"/>
          </a:p>
        </p:txBody>
      </p:sp>
    </p:spTree>
    <p:extLst>
      <p:ext uri="{BB962C8B-B14F-4D97-AF65-F5344CB8AC3E}">
        <p14:creationId xmlns:p14="http://schemas.microsoft.com/office/powerpoint/2010/main" val="1791336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127072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2823042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64114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920013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07736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a:xfrm>
            <a:off x="5332412" y="5883275"/>
            <a:ext cx="4324044" cy="365125"/>
          </a:xfrm>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21500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386195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167681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73867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8" name="Footer Placeholder 7"/>
          <p:cNvSpPr>
            <a:spLocks noGrp="1"/>
          </p:cNvSpPr>
          <p:nvPr>
            <p:ph type="ftr" sz="quarter" idx="11"/>
          </p:nvPr>
        </p:nvSpPr>
        <p:spPr/>
        <p:txBody>
          <a:bodyPr/>
          <a:lstStyle/>
          <a:p>
            <a:endParaRPr lang="en-GB">
              <a:solidFill>
                <a:prstClr val="black"/>
              </a:solidFill>
            </a:endParaRPr>
          </a:p>
        </p:txBody>
      </p:sp>
      <p:sp>
        <p:nvSpPr>
          <p:cNvPr id="9" name="Slide Number Placeholder 8"/>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13080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F4C21F-2B02-4673-9B09-B4C71C9BC401}" type="datetimeFigureOut">
              <a:rPr lang="en-GB" smtClean="0"/>
              <a:t>03/09/2021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65C1CA-C234-409D-A389-AFF42582312A}" type="slidenum">
              <a:rPr lang="en-GB" smtClean="0"/>
              <a:t>‹#›</a:t>
            </a:fld>
            <a:endParaRPr lang="en-GB"/>
          </a:p>
        </p:txBody>
      </p:sp>
    </p:spTree>
    <p:extLst>
      <p:ext uri="{BB962C8B-B14F-4D97-AF65-F5344CB8AC3E}">
        <p14:creationId xmlns:p14="http://schemas.microsoft.com/office/powerpoint/2010/main" val="1737041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4" name="Footer Placeholder 3"/>
          <p:cNvSpPr>
            <a:spLocks noGrp="1"/>
          </p:cNvSpPr>
          <p:nvPr>
            <p:ph type="ftr" sz="quarter" idx="11"/>
          </p:nvPr>
        </p:nvSpPr>
        <p:spPr/>
        <p:txBody>
          <a:bodyPr/>
          <a:lstStyle/>
          <a:p>
            <a:endParaRPr lang="en-GB">
              <a:solidFill>
                <a:prstClr val="black"/>
              </a:solidFill>
            </a:endParaRPr>
          </a:p>
        </p:txBody>
      </p:sp>
      <p:sp>
        <p:nvSpPr>
          <p:cNvPr id="5" name="Slide Number Placeholder 4"/>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2582492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3" name="Footer Placeholder 2"/>
          <p:cNvSpPr>
            <a:spLocks noGrp="1"/>
          </p:cNvSpPr>
          <p:nvPr>
            <p:ph type="ftr" sz="quarter" idx="11"/>
          </p:nvPr>
        </p:nvSpPr>
        <p:spPr/>
        <p:txBody>
          <a:bodyPr/>
          <a:lstStyle/>
          <a:p>
            <a:endParaRPr lang="en-GB">
              <a:solidFill>
                <a:prstClr val="black"/>
              </a:solidFill>
            </a:endParaRPr>
          </a:p>
        </p:txBody>
      </p:sp>
      <p:sp>
        <p:nvSpPr>
          <p:cNvPr id="4" name="Slide Number Placeholder 3"/>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59514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3944768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459255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9379816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948672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70119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1054683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081184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57216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F4C21F-2B02-4673-9B09-B4C71C9BC401}" type="datetimeFigureOut">
              <a:rPr lang="en-GB" smtClean="0"/>
              <a:t>03/09/2021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C65C1CA-C234-409D-A389-AFF42582312A}" type="slidenum">
              <a:rPr lang="en-GB" smtClean="0"/>
              <a:t>‹#›</a:t>
            </a:fld>
            <a:endParaRPr lang="en-GB"/>
          </a:p>
        </p:txBody>
      </p:sp>
    </p:spTree>
    <p:extLst>
      <p:ext uri="{BB962C8B-B14F-4D97-AF65-F5344CB8AC3E}">
        <p14:creationId xmlns:p14="http://schemas.microsoft.com/office/powerpoint/2010/main" val="22876322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3495352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812520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a:xfrm>
            <a:off x="5332412" y="5883275"/>
            <a:ext cx="4324044" cy="365125"/>
          </a:xfrm>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34152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1420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361216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869669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8" name="Footer Placeholder 7"/>
          <p:cNvSpPr>
            <a:spLocks noGrp="1"/>
          </p:cNvSpPr>
          <p:nvPr>
            <p:ph type="ftr" sz="quarter" idx="11"/>
          </p:nvPr>
        </p:nvSpPr>
        <p:spPr/>
        <p:txBody>
          <a:bodyPr/>
          <a:lstStyle/>
          <a:p>
            <a:endParaRPr lang="en-GB">
              <a:solidFill>
                <a:prstClr val="black"/>
              </a:solidFill>
            </a:endParaRPr>
          </a:p>
        </p:txBody>
      </p:sp>
      <p:sp>
        <p:nvSpPr>
          <p:cNvPr id="9" name="Slide Number Placeholder 8"/>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58669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4" name="Footer Placeholder 3"/>
          <p:cNvSpPr>
            <a:spLocks noGrp="1"/>
          </p:cNvSpPr>
          <p:nvPr>
            <p:ph type="ftr" sz="quarter" idx="11"/>
          </p:nvPr>
        </p:nvSpPr>
        <p:spPr/>
        <p:txBody>
          <a:bodyPr/>
          <a:lstStyle/>
          <a:p>
            <a:endParaRPr lang="en-GB">
              <a:solidFill>
                <a:prstClr val="black"/>
              </a:solidFill>
            </a:endParaRPr>
          </a:p>
        </p:txBody>
      </p:sp>
      <p:sp>
        <p:nvSpPr>
          <p:cNvPr id="5" name="Slide Number Placeholder 4"/>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0801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3" name="Footer Placeholder 2"/>
          <p:cNvSpPr>
            <a:spLocks noGrp="1"/>
          </p:cNvSpPr>
          <p:nvPr>
            <p:ph type="ftr" sz="quarter" idx="11"/>
          </p:nvPr>
        </p:nvSpPr>
        <p:spPr/>
        <p:txBody>
          <a:bodyPr/>
          <a:lstStyle/>
          <a:p>
            <a:endParaRPr lang="en-GB">
              <a:solidFill>
                <a:prstClr val="black"/>
              </a:solidFill>
            </a:endParaRPr>
          </a:p>
        </p:txBody>
      </p:sp>
      <p:sp>
        <p:nvSpPr>
          <p:cNvPr id="4" name="Slide Number Placeholder 3"/>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895019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89939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F4C21F-2B02-4673-9B09-B4C71C9BC401}" type="datetimeFigureOut">
              <a:rPr lang="en-GB" smtClean="0"/>
              <a:t>03/09/2021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C65C1CA-C234-409D-A389-AFF42582312A}" type="slidenum">
              <a:rPr lang="en-GB" smtClean="0"/>
              <a:t>‹#›</a:t>
            </a:fld>
            <a:endParaRPr lang="en-GB"/>
          </a:p>
        </p:txBody>
      </p:sp>
    </p:spTree>
    <p:extLst>
      <p:ext uri="{BB962C8B-B14F-4D97-AF65-F5344CB8AC3E}">
        <p14:creationId xmlns:p14="http://schemas.microsoft.com/office/powerpoint/2010/main" val="20487803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7437529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594141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436306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853520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063867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749865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3218291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428087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159743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a:xfrm>
            <a:off x="5332412" y="5883275"/>
            <a:ext cx="4324044" cy="365125"/>
          </a:xfrm>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127691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F4C21F-2B02-4673-9B09-B4C71C9BC401}" type="datetimeFigureOut">
              <a:rPr lang="en-GB" smtClean="0"/>
              <a:t>03/09/2021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C65C1CA-C234-409D-A389-AFF42582312A}" type="slidenum">
              <a:rPr lang="en-GB" smtClean="0"/>
              <a:t>‹#›</a:t>
            </a:fld>
            <a:endParaRPr lang="en-GB"/>
          </a:p>
        </p:txBody>
      </p:sp>
    </p:spTree>
    <p:extLst>
      <p:ext uri="{BB962C8B-B14F-4D97-AF65-F5344CB8AC3E}">
        <p14:creationId xmlns:p14="http://schemas.microsoft.com/office/powerpoint/2010/main" val="17529677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868572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7357486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856921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8" name="Footer Placeholder 7"/>
          <p:cNvSpPr>
            <a:spLocks noGrp="1"/>
          </p:cNvSpPr>
          <p:nvPr>
            <p:ph type="ftr" sz="quarter" idx="11"/>
          </p:nvPr>
        </p:nvSpPr>
        <p:spPr/>
        <p:txBody>
          <a:bodyPr/>
          <a:lstStyle/>
          <a:p>
            <a:endParaRPr lang="en-GB">
              <a:solidFill>
                <a:prstClr val="black"/>
              </a:solidFill>
            </a:endParaRPr>
          </a:p>
        </p:txBody>
      </p:sp>
      <p:sp>
        <p:nvSpPr>
          <p:cNvPr id="9" name="Slide Number Placeholder 8"/>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590816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4" name="Footer Placeholder 3"/>
          <p:cNvSpPr>
            <a:spLocks noGrp="1"/>
          </p:cNvSpPr>
          <p:nvPr>
            <p:ph type="ftr" sz="quarter" idx="11"/>
          </p:nvPr>
        </p:nvSpPr>
        <p:spPr/>
        <p:txBody>
          <a:bodyPr/>
          <a:lstStyle/>
          <a:p>
            <a:endParaRPr lang="en-GB">
              <a:solidFill>
                <a:prstClr val="black"/>
              </a:solidFill>
            </a:endParaRPr>
          </a:p>
        </p:txBody>
      </p:sp>
      <p:sp>
        <p:nvSpPr>
          <p:cNvPr id="5" name="Slide Number Placeholder 4"/>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748144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3" name="Footer Placeholder 2"/>
          <p:cNvSpPr>
            <a:spLocks noGrp="1"/>
          </p:cNvSpPr>
          <p:nvPr>
            <p:ph type="ftr" sz="quarter" idx="11"/>
          </p:nvPr>
        </p:nvSpPr>
        <p:spPr/>
        <p:txBody>
          <a:bodyPr/>
          <a:lstStyle/>
          <a:p>
            <a:endParaRPr lang="en-GB">
              <a:solidFill>
                <a:prstClr val="black"/>
              </a:solidFill>
            </a:endParaRPr>
          </a:p>
        </p:txBody>
      </p:sp>
      <p:sp>
        <p:nvSpPr>
          <p:cNvPr id="4" name="Slide Number Placeholder 3"/>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0153054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132817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9285734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201755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2226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t>03/09/2021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65C1CA-C234-409D-A389-AFF42582312A}" type="slidenum">
              <a:rPr lang="en-GB" smtClean="0"/>
              <a:t>‹#›</a:t>
            </a:fld>
            <a:endParaRPr lang="en-GB"/>
          </a:p>
        </p:txBody>
      </p:sp>
    </p:spTree>
    <p:extLst>
      <p:ext uri="{BB962C8B-B14F-4D97-AF65-F5344CB8AC3E}">
        <p14:creationId xmlns:p14="http://schemas.microsoft.com/office/powerpoint/2010/main" val="11966073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0113464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86032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8502396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6276323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561739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4576878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a:xfrm>
            <a:off x="5332412" y="5883275"/>
            <a:ext cx="4324044" cy="365125"/>
          </a:xfrm>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1109997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530785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821421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88447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t>03/09/2021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65C1CA-C234-409D-A389-AFF42582312A}" type="slidenum">
              <a:rPr lang="en-GB" smtClean="0"/>
              <a:t>‹#›</a:t>
            </a:fld>
            <a:endParaRPr lang="en-GB"/>
          </a:p>
        </p:txBody>
      </p:sp>
    </p:spTree>
    <p:extLst>
      <p:ext uri="{BB962C8B-B14F-4D97-AF65-F5344CB8AC3E}">
        <p14:creationId xmlns:p14="http://schemas.microsoft.com/office/powerpoint/2010/main" val="41088504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8" name="Footer Placeholder 7"/>
          <p:cNvSpPr>
            <a:spLocks noGrp="1"/>
          </p:cNvSpPr>
          <p:nvPr>
            <p:ph type="ftr" sz="quarter" idx="11"/>
          </p:nvPr>
        </p:nvSpPr>
        <p:spPr/>
        <p:txBody>
          <a:bodyPr/>
          <a:lstStyle/>
          <a:p>
            <a:endParaRPr lang="en-GB">
              <a:solidFill>
                <a:prstClr val="black"/>
              </a:solidFill>
            </a:endParaRPr>
          </a:p>
        </p:txBody>
      </p:sp>
      <p:sp>
        <p:nvSpPr>
          <p:cNvPr id="9" name="Slide Number Placeholder 8"/>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9235716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4" name="Footer Placeholder 3"/>
          <p:cNvSpPr>
            <a:spLocks noGrp="1"/>
          </p:cNvSpPr>
          <p:nvPr>
            <p:ph type="ftr" sz="quarter" idx="11"/>
          </p:nvPr>
        </p:nvSpPr>
        <p:spPr/>
        <p:txBody>
          <a:bodyPr/>
          <a:lstStyle/>
          <a:p>
            <a:endParaRPr lang="en-GB">
              <a:solidFill>
                <a:prstClr val="black"/>
              </a:solidFill>
            </a:endParaRPr>
          </a:p>
        </p:txBody>
      </p:sp>
      <p:sp>
        <p:nvSpPr>
          <p:cNvPr id="5" name="Slide Number Placeholder 4"/>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45135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3" name="Footer Placeholder 2"/>
          <p:cNvSpPr>
            <a:spLocks noGrp="1"/>
          </p:cNvSpPr>
          <p:nvPr>
            <p:ph type="ftr" sz="quarter" idx="11"/>
          </p:nvPr>
        </p:nvSpPr>
        <p:spPr/>
        <p:txBody>
          <a:bodyPr/>
          <a:lstStyle/>
          <a:p>
            <a:endParaRPr lang="en-GB">
              <a:solidFill>
                <a:prstClr val="black"/>
              </a:solidFill>
            </a:endParaRPr>
          </a:p>
        </p:txBody>
      </p:sp>
      <p:sp>
        <p:nvSpPr>
          <p:cNvPr id="4" name="Slide Number Placeholder 3"/>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78994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0980201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499323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6" name="Footer Placeholder 5"/>
          <p:cNvSpPr>
            <a:spLocks noGrp="1"/>
          </p:cNvSpPr>
          <p:nvPr>
            <p:ph type="ftr" sz="quarter" idx="11"/>
          </p:nvPr>
        </p:nvSpPr>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168504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186702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474229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0063445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11"/>
          </p:nvPr>
        </p:nvSpPr>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44490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 /><Relationship Id="rId13" Type="http://schemas.openxmlformats.org/officeDocument/2006/relationships/slideLayout" Target="../slideLayouts/slideLayout30.xml" /><Relationship Id="rId18" Type="http://schemas.openxmlformats.org/officeDocument/2006/relationships/theme" Target="../theme/theme2.xml" /><Relationship Id="rId3" Type="http://schemas.openxmlformats.org/officeDocument/2006/relationships/slideLayout" Target="../slideLayouts/slideLayout20.xml" /><Relationship Id="rId7" Type="http://schemas.openxmlformats.org/officeDocument/2006/relationships/slideLayout" Target="../slideLayouts/slideLayout24.xml" /><Relationship Id="rId12" Type="http://schemas.openxmlformats.org/officeDocument/2006/relationships/slideLayout" Target="../slideLayouts/slideLayout29.xml" /><Relationship Id="rId17" Type="http://schemas.openxmlformats.org/officeDocument/2006/relationships/slideLayout" Target="../slideLayouts/slideLayout34.xml" /><Relationship Id="rId2" Type="http://schemas.openxmlformats.org/officeDocument/2006/relationships/slideLayout" Target="../slideLayouts/slideLayout19.xml" /><Relationship Id="rId16" Type="http://schemas.openxmlformats.org/officeDocument/2006/relationships/slideLayout" Target="../slideLayouts/slideLayout33.xml" /><Relationship Id="rId1" Type="http://schemas.openxmlformats.org/officeDocument/2006/relationships/slideLayout" Target="../slideLayouts/slideLayout18.xml" /><Relationship Id="rId6" Type="http://schemas.openxmlformats.org/officeDocument/2006/relationships/slideLayout" Target="../slideLayouts/slideLayout23.xml" /><Relationship Id="rId11" Type="http://schemas.openxmlformats.org/officeDocument/2006/relationships/slideLayout" Target="../slideLayouts/slideLayout28.xml" /><Relationship Id="rId5" Type="http://schemas.openxmlformats.org/officeDocument/2006/relationships/slideLayout" Target="../slideLayouts/slideLayout22.xml" /><Relationship Id="rId15" Type="http://schemas.openxmlformats.org/officeDocument/2006/relationships/slideLayout" Target="../slideLayouts/slideLayout32.xml" /><Relationship Id="rId10" Type="http://schemas.openxmlformats.org/officeDocument/2006/relationships/slideLayout" Target="../slideLayouts/slideLayout27.xml" /><Relationship Id="rId4" Type="http://schemas.openxmlformats.org/officeDocument/2006/relationships/slideLayout" Target="../slideLayouts/slideLayout21.xml" /><Relationship Id="rId9" Type="http://schemas.openxmlformats.org/officeDocument/2006/relationships/slideLayout" Target="../slideLayouts/slideLayout26.xml" /><Relationship Id="rId14" Type="http://schemas.openxmlformats.org/officeDocument/2006/relationships/slideLayout" Target="../slideLayouts/slideLayout31.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 /><Relationship Id="rId13" Type="http://schemas.openxmlformats.org/officeDocument/2006/relationships/slideLayout" Target="../slideLayouts/slideLayout47.xml" /><Relationship Id="rId18" Type="http://schemas.openxmlformats.org/officeDocument/2006/relationships/theme" Target="../theme/theme3.xml" /><Relationship Id="rId3" Type="http://schemas.openxmlformats.org/officeDocument/2006/relationships/slideLayout" Target="../slideLayouts/slideLayout37.xml" /><Relationship Id="rId7" Type="http://schemas.openxmlformats.org/officeDocument/2006/relationships/slideLayout" Target="../slideLayouts/slideLayout41.xml" /><Relationship Id="rId12" Type="http://schemas.openxmlformats.org/officeDocument/2006/relationships/slideLayout" Target="../slideLayouts/slideLayout46.xml" /><Relationship Id="rId17" Type="http://schemas.openxmlformats.org/officeDocument/2006/relationships/slideLayout" Target="../slideLayouts/slideLayout51.xml" /><Relationship Id="rId2" Type="http://schemas.openxmlformats.org/officeDocument/2006/relationships/slideLayout" Target="../slideLayouts/slideLayout36.xml" /><Relationship Id="rId16" Type="http://schemas.openxmlformats.org/officeDocument/2006/relationships/slideLayout" Target="../slideLayouts/slideLayout50.xml" /><Relationship Id="rId1" Type="http://schemas.openxmlformats.org/officeDocument/2006/relationships/slideLayout" Target="../slideLayouts/slideLayout35.xml" /><Relationship Id="rId6" Type="http://schemas.openxmlformats.org/officeDocument/2006/relationships/slideLayout" Target="../slideLayouts/slideLayout40.xml" /><Relationship Id="rId11" Type="http://schemas.openxmlformats.org/officeDocument/2006/relationships/slideLayout" Target="../slideLayouts/slideLayout45.xml" /><Relationship Id="rId5" Type="http://schemas.openxmlformats.org/officeDocument/2006/relationships/slideLayout" Target="../slideLayouts/slideLayout39.xml" /><Relationship Id="rId15" Type="http://schemas.openxmlformats.org/officeDocument/2006/relationships/slideLayout" Target="../slideLayouts/slideLayout49.xml" /><Relationship Id="rId10" Type="http://schemas.openxmlformats.org/officeDocument/2006/relationships/slideLayout" Target="../slideLayouts/slideLayout44.xml" /><Relationship Id="rId4" Type="http://schemas.openxmlformats.org/officeDocument/2006/relationships/slideLayout" Target="../slideLayouts/slideLayout38.xml" /><Relationship Id="rId9" Type="http://schemas.openxmlformats.org/officeDocument/2006/relationships/slideLayout" Target="../slideLayouts/slideLayout43.xml" /><Relationship Id="rId14" Type="http://schemas.openxmlformats.org/officeDocument/2006/relationships/slideLayout" Target="../slideLayouts/slideLayout48.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 /><Relationship Id="rId13" Type="http://schemas.openxmlformats.org/officeDocument/2006/relationships/slideLayout" Target="../slideLayouts/slideLayout64.xml" /><Relationship Id="rId18" Type="http://schemas.openxmlformats.org/officeDocument/2006/relationships/theme" Target="../theme/theme4.xml" /><Relationship Id="rId3" Type="http://schemas.openxmlformats.org/officeDocument/2006/relationships/slideLayout" Target="../slideLayouts/slideLayout54.xml" /><Relationship Id="rId7" Type="http://schemas.openxmlformats.org/officeDocument/2006/relationships/slideLayout" Target="../slideLayouts/slideLayout58.xml" /><Relationship Id="rId12" Type="http://schemas.openxmlformats.org/officeDocument/2006/relationships/slideLayout" Target="../slideLayouts/slideLayout63.xml" /><Relationship Id="rId17" Type="http://schemas.openxmlformats.org/officeDocument/2006/relationships/slideLayout" Target="../slideLayouts/slideLayout68.xml" /><Relationship Id="rId2" Type="http://schemas.openxmlformats.org/officeDocument/2006/relationships/slideLayout" Target="../slideLayouts/slideLayout53.xml" /><Relationship Id="rId16" Type="http://schemas.openxmlformats.org/officeDocument/2006/relationships/slideLayout" Target="../slideLayouts/slideLayout67.xml" /><Relationship Id="rId1" Type="http://schemas.openxmlformats.org/officeDocument/2006/relationships/slideLayout" Target="../slideLayouts/slideLayout52.xml" /><Relationship Id="rId6" Type="http://schemas.openxmlformats.org/officeDocument/2006/relationships/slideLayout" Target="../slideLayouts/slideLayout57.xml" /><Relationship Id="rId11" Type="http://schemas.openxmlformats.org/officeDocument/2006/relationships/slideLayout" Target="../slideLayouts/slideLayout62.xml" /><Relationship Id="rId5" Type="http://schemas.openxmlformats.org/officeDocument/2006/relationships/slideLayout" Target="../slideLayouts/slideLayout56.xml" /><Relationship Id="rId15" Type="http://schemas.openxmlformats.org/officeDocument/2006/relationships/slideLayout" Target="../slideLayouts/slideLayout66.xml" /><Relationship Id="rId10" Type="http://schemas.openxmlformats.org/officeDocument/2006/relationships/slideLayout" Target="../slideLayouts/slideLayout61.xml" /><Relationship Id="rId4" Type="http://schemas.openxmlformats.org/officeDocument/2006/relationships/slideLayout" Target="../slideLayouts/slideLayout55.xml" /><Relationship Id="rId9" Type="http://schemas.openxmlformats.org/officeDocument/2006/relationships/slideLayout" Target="../slideLayouts/slideLayout60.xml" /><Relationship Id="rId14" Type="http://schemas.openxmlformats.org/officeDocument/2006/relationships/slideLayout" Target="../slideLayouts/slideLayout65.xml"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 /><Relationship Id="rId13" Type="http://schemas.openxmlformats.org/officeDocument/2006/relationships/slideLayout" Target="../slideLayouts/slideLayout81.xml" /><Relationship Id="rId18" Type="http://schemas.openxmlformats.org/officeDocument/2006/relationships/theme" Target="../theme/theme5.xml" /><Relationship Id="rId3" Type="http://schemas.openxmlformats.org/officeDocument/2006/relationships/slideLayout" Target="../slideLayouts/slideLayout71.xml" /><Relationship Id="rId7" Type="http://schemas.openxmlformats.org/officeDocument/2006/relationships/slideLayout" Target="../slideLayouts/slideLayout75.xml" /><Relationship Id="rId12" Type="http://schemas.openxmlformats.org/officeDocument/2006/relationships/slideLayout" Target="../slideLayouts/slideLayout80.xml" /><Relationship Id="rId17" Type="http://schemas.openxmlformats.org/officeDocument/2006/relationships/slideLayout" Target="../slideLayouts/slideLayout85.xml" /><Relationship Id="rId2" Type="http://schemas.openxmlformats.org/officeDocument/2006/relationships/slideLayout" Target="../slideLayouts/slideLayout70.xml" /><Relationship Id="rId16" Type="http://schemas.openxmlformats.org/officeDocument/2006/relationships/slideLayout" Target="../slideLayouts/slideLayout84.xml" /><Relationship Id="rId1" Type="http://schemas.openxmlformats.org/officeDocument/2006/relationships/slideLayout" Target="../slideLayouts/slideLayout69.xml" /><Relationship Id="rId6" Type="http://schemas.openxmlformats.org/officeDocument/2006/relationships/slideLayout" Target="../slideLayouts/slideLayout74.xml" /><Relationship Id="rId11" Type="http://schemas.openxmlformats.org/officeDocument/2006/relationships/slideLayout" Target="../slideLayouts/slideLayout79.xml" /><Relationship Id="rId5" Type="http://schemas.openxmlformats.org/officeDocument/2006/relationships/slideLayout" Target="../slideLayouts/slideLayout73.xml" /><Relationship Id="rId15" Type="http://schemas.openxmlformats.org/officeDocument/2006/relationships/slideLayout" Target="../slideLayouts/slideLayout83.xml" /><Relationship Id="rId10" Type="http://schemas.openxmlformats.org/officeDocument/2006/relationships/slideLayout" Target="../slideLayouts/slideLayout78.xml" /><Relationship Id="rId4" Type="http://schemas.openxmlformats.org/officeDocument/2006/relationships/slideLayout" Target="../slideLayouts/slideLayout72.xml" /><Relationship Id="rId9" Type="http://schemas.openxmlformats.org/officeDocument/2006/relationships/slideLayout" Target="../slideLayouts/slideLayout77.xml" /><Relationship Id="rId14" Type="http://schemas.openxmlformats.org/officeDocument/2006/relationships/slideLayout" Target="../slideLayouts/slideLayout82.xml"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 /><Relationship Id="rId13" Type="http://schemas.openxmlformats.org/officeDocument/2006/relationships/slideLayout" Target="../slideLayouts/slideLayout98.xml" /><Relationship Id="rId18" Type="http://schemas.openxmlformats.org/officeDocument/2006/relationships/theme" Target="../theme/theme6.xml" /><Relationship Id="rId3" Type="http://schemas.openxmlformats.org/officeDocument/2006/relationships/slideLayout" Target="../slideLayouts/slideLayout88.xml" /><Relationship Id="rId7" Type="http://schemas.openxmlformats.org/officeDocument/2006/relationships/slideLayout" Target="../slideLayouts/slideLayout92.xml" /><Relationship Id="rId12" Type="http://schemas.openxmlformats.org/officeDocument/2006/relationships/slideLayout" Target="../slideLayouts/slideLayout97.xml" /><Relationship Id="rId17" Type="http://schemas.openxmlformats.org/officeDocument/2006/relationships/slideLayout" Target="../slideLayouts/slideLayout102.xml" /><Relationship Id="rId2" Type="http://schemas.openxmlformats.org/officeDocument/2006/relationships/slideLayout" Target="../slideLayouts/slideLayout87.xml" /><Relationship Id="rId16" Type="http://schemas.openxmlformats.org/officeDocument/2006/relationships/slideLayout" Target="../slideLayouts/slideLayout101.xml" /><Relationship Id="rId1" Type="http://schemas.openxmlformats.org/officeDocument/2006/relationships/slideLayout" Target="../slideLayouts/slideLayout86.xml" /><Relationship Id="rId6" Type="http://schemas.openxmlformats.org/officeDocument/2006/relationships/slideLayout" Target="../slideLayouts/slideLayout91.xml" /><Relationship Id="rId11" Type="http://schemas.openxmlformats.org/officeDocument/2006/relationships/slideLayout" Target="../slideLayouts/slideLayout96.xml" /><Relationship Id="rId5" Type="http://schemas.openxmlformats.org/officeDocument/2006/relationships/slideLayout" Target="../slideLayouts/slideLayout90.xml" /><Relationship Id="rId15" Type="http://schemas.openxmlformats.org/officeDocument/2006/relationships/slideLayout" Target="../slideLayouts/slideLayout100.xml" /><Relationship Id="rId10" Type="http://schemas.openxmlformats.org/officeDocument/2006/relationships/slideLayout" Target="../slideLayouts/slideLayout95.xml" /><Relationship Id="rId4" Type="http://schemas.openxmlformats.org/officeDocument/2006/relationships/slideLayout" Target="../slideLayouts/slideLayout89.xml" /><Relationship Id="rId9" Type="http://schemas.openxmlformats.org/officeDocument/2006/relationships/slideLayout" Target="../slideLayouts/slideLayout94.xml" /><Relationship Id="rId14" Type="http://schemas.openxmlformats.org/officeDocument/2006/relationships/slideLayout" Target="../slideLayouts/slideLayout9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AF4C21F-2B02-4673-9B09-B4C71C9BC401}" type="datetimeFigureOut">
              <a:rPr lang="en-GB" smtClean="0"/>
              <a:t>03/09/2021</a:t>
            </a:fld>
            <a:endParaRPr lang="en-GB"/>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C65C1CA-C234-409D-A389-AFF42582312A}" type="slidenum">
              <a:rPr lang="en-GB" smtClean="0"/>
              <a:t>‹#›</a:t>
            </a:fld>
            <a:endParaRPr lang="en-GB"/>
          </a:p>
        </p:txBody>
      </p:sp>
    </p:spTree>
    <p:extLst>
      <p:ext uri="{BB962C8B-B14F-4D97-AF65-F5344CB8AC3E}">
        <p14:creationId xmlns:p14="http://schemas.microsoft.com/office/powerpoint/2010/main" val="269916816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solidFill>
                <a:prstClr val="black"/>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7096827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solidFill>
                <a:prstClr val="black"/>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10999865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solidFill>
                <a:prstClr val="black"/>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08318305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solidFill>
                <a:prstClr val="black"/>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3784425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AF4C21F-2B02-4673-9B09-B4C71C9BC401}" type="datetimeFigureOut">
              <a:rPr lang="en-GB" smtClean="0">
                <a:solidFill>
                  <a:prstClr val="black"/>
                </a:solidFill>
              </a:rPr>
              <a:pPr/>
              <a:t>03/09/2021</a:t>
            </a:fld>
            <a:endParaRPr lang="en-GB">
              <a:solidFill>
                <a:prstClr val="black"/>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solidFill>
                <a:prstClr val="black"/>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C65C1CA-C234-409D-A389-AFF42582312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9886451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1.wav" /><Relationship Id="rId1" Type="http://schemas.microsoft.com/office/2007/relationships/media" Target="../media/media1.wav" /><Relationship Id="rId4" Type="http://schemas.openxmlformats.org/officeDocument/2006/relationships/image" Target="../media/image2.png" /></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0.wav" /><Relationship Id="rId1" Type="http://schemas.microsoft.com/office/2007/relationships/media" Target="../media/media10.wav" /><Relationship Id="rId4" Type="http://schemas.openxmlformats.org/officeDocument/2006/relationships/image" Target="../media/image4.png" /></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1.wav" /><Relationship Id="rId1" Type="http://schemas.microsoft.com/office/2007/relationships/media" Target="../media/media11.wav" /><Relationship Id="rId4" Type="http://schemas.openxmlformats.org/officeDocument/2006/relationships/image" Target="../media/image4.png" /></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2.wav" /><Relationship Id="rId1" Type="http://schemas.microsoft.com/office/2007/relationships/media" Target="../media/media12.wav" /><Relationship Id="rId4" Type="http://schemas.openxmlformats.org/officeDocument/2006/relationships/image" Target="../media/image4.png" /></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3.wav" /><Relationship Id="rId1" Type="http://schemas.microsoft.com/office/2007/relationships/media" Target="../media/media13.wav" /><Relationship Id="rId4" Type="http://schemas.openxmlformats.org/officeDocument/2006/relationships/image" Target="../media/image4.png" /></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4.wav" /><Relationship Id="rId1" Type="http://schemas.microsoft.com/office/2007/relationships/media" Target="../media/media14.wav" /><Relationship Id="rId4" Type="http://schemas.openxmlformats.org/officeDocument/2006/relationships/image" Target="../media/image4.png" /></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5.wav" /><Relationship Id="rId1" Type="http://schemas.microsoft.com/office/2007/relationships/media" Target="../media/media15.wav" /><Relationship Id="rId4" Type="http://schemas.openxmlformats.org/officeDocument/2006/relationships/image" Target="../media/image4.png" /></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6.xml" /><Relationship Id="rId2" Type="http://schemas.openxmlformats.org/officeDocument/2006/relationships/audio" Target="../media/media16.wav" /><Relationship Id="rId1" Type="http://schemas.microsoft.com/office/2007/relationships/media" Target="../media/media16.wav" /><Relationship Id="rId4" Type="http://schemas.openxmlformats.org/officeDocument/2006/relationships/image" Target="../media/image4.png" /></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7.wav" /><Relationship Id="rId1" Type="http://schemas.microsoft.com/office/2007/relationships/media" Target="../media/media17.wav" /><Relationship Id="rId4" Type="http://schemas.openxmlformats.org/officeDocument/2006/relationships/image" Target="../media/image4.png" /></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 /><Relationship Id="rId2" Type="http://schemas.openxmlformats.org/officeDocument/2006/relationships/audio" Target="../media/media18.wav" /><Relationship Id="rId1" Type="http://schemas.microsoft.com/office/2007/relationships/media" Target="../media/media18.wav" /><Relationship Id="rId5" Type="http://schemas.openxmlformats.org/officeDocument/2006/relationships/image" Target="../media/image4.png" /><Relationship Id="rId4" Type="http://schemas.openxmlformats.org/officeDocument/2006/relationships/notesSlide" Target="../notesSlides/notesSlide2.xml" /></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9.wav" /><Relationship Id="rId1" Type="http://schemas.microsoft.com/office/2007/relationships/media" Target="../media/media19.wav" /><Relationship Id="rId4" Type="http://schemas.openxmlformats.org/officeDocument/2006/relationships/image" Target="../media/image4.png" /></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3.xml" /><Relationship Id="rId2" Type="http://schemas.openxmlformats.org/officeDocument/2006/relationships/audio" Target="../media/media2.wav" /><Relationship Id="rId1" Type="http://schemas.microsoft.com/office/2007/relationships/media" Target="../media/media2.wav" /><Relationship Id="rId5" Type="http://schemas.openxmlformats.org/officeDocument/2006/relationships/image" Target="../media/image2.png" /><Relationship Id="rId4" Type="http://schemas.openxmlformats.org/officeDocument/2006/relationships/image" Target="../media/image3.png" /></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0.wav" /><Relationship Id="rId1" Type="http://schemas.microsoft.com/office/2007/relationships/media" Target="../media/media20.wav" /><Relationship Id="rId4" Type="http://schemas.openxmlformats.org/officeDocument/2006/relationships/image" Target="../media/image4.png" /></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1.wav" /><Relationship Id="rId1" Type="http://schemas.microsoft.com/office/2007/relationships/media" Target="../media/media21.wav" /><Relationship Id="rId4" Type="http://schemas.openxmlformats.org/officeDocument/2006/relationships/image" Target="../media/image4.png" /></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2.wav" /><Relationship Id="rId1" Type="http://schemas.microsoft.com/office/2007/relationships/media" Target="../media/media22.wav" /><Relationship Id="rId4" Type="http://schemas.openxmlformats.org/officeDocument/2006/relationships/image" Target="../media/image4.png" /></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3.wav" /><Relationship Id="rId1" Type="http://schemas.microsoft.com/office/2007/relationships/media" Target="../media/media23.wav" /><Relationship Id="rId4" Type="http://schemas.openxmlformats.org/officeDocument/2006/relationships/image" Target="../media/image4.png" /></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4.wav" /><Relationship Id="rId1" Type="http://schemas.microsoft.com/office/2007/relationships/media" Target="../media/media24.wav" /><Relationship Id="rId4" Type="http://schemas.openxmlformats.org/officeDocument/2006/relationships/image" Target="../media/image4.png" /></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5.wav" /><Relationship Id="rId1" Type="http://schemas.microsoft.com/office/2007/relationships/media" Target="../media/media25.wav" /><Relationship Id="rId4" Type="http://schemas.openxmlformats.org/officeDocument/2006/relationships/image" Target="../media/image4.png" /></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6.wav" /><Relationship Id="rId1" Type="http://schemas.microsoft.com/office/2007/relationships/media" Target="../media/media26.wav" /><Relationship Id="rId4" Type="http://schemas.openxmlformats.org/officeDocument/2006/relationships/image" Target="../media/image4.png" /></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7.wav" /><Relationship Id="rId1" Type="http://schemas.microsoft.com/office/2007/relationships/media" Target="../media/media27.wav" /><Relationship Id="rId4" Type="http://schemas.openxmlformats.org/officeDocument/2006/relationships/image" Target="../media/image4.png" /></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8.wav" /><Relationship Id="rId1" Type="http://schemas.microsoft.com/office/2007/relationships/media" Target="../media/media28.wav" /><Relationship Id="rId4" Type="http://schemas.openxmlformats.org/officeDocument/2006/relationships/image" Target="../media/image4.png" /></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9.wav" /><Relationship Id="rId1" Type="http://schemas.microsoft.com/office/2007/relationships/media" Target="../media/media29.wav" /><Relationship Id="rId4" Type="http://schemas.openxmlformats.org/officeDocument/2006/relationships/image" Target="../media/image4.png" /></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0.xml" /><Relationship Id="rId2" Type="http://schemas.openxmlformats.org/officeDocument/2006/relationships/audio" Target="../media/media3.wav" /><Relationship Id="rId1" Type="http://schemas.microsoft.com/office/2007/relationships/media" Target="../media/media3.wav" /><Relationship Id="rId5" Type="http://schemas.openxmlformats.org/officeDocument/2006/relationships/image" Target="../media/image4.png" /><Relationship Id="rId4" Type="http://schemas.openxmlformats.org/officeDocument/2006/relationships/notesSlide" Target="../notesSlides/notesSlide1.xml" /></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0.wav" /><Relationship Id="rId1" Type="http://schemas.microsoft.com/office/2007/relationships/media" Target="../media/media30.wav" /><Relationship Id="rId4" Type="http://schemas.openxmlformats.org/officeDocument/2006/relationships/image" Target="../media/image4.png" /></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1.wav" /><Relationship Id="rId1" Type="http://schemas.microsoft.com/office/2007/relationships/media" Target="../media/media31.wav" /><Relationship Id="rId4" Type="http://schemas.openxmlformats.org/officeDocument/2006/relationships/image" Target="../media/image4.png" /></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2.wav" /><Relationship Id="rId1" Type="http://schemas.microsoft.com/office/2007/relationships/media" Target="../media/media32.wav" /><Relationship Id="rId4" Type="http://schemas.openxmlformats.org/officeDocument/2006/relationships/image" Target="../media/image4.png" /></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3.wav" /><Relationship Id="rId1" Type="http://schemas.microsoft.com/office/2007/relationships/media" Target="../media/media33.wav" /><Relationship Id="rId4" Type="http://schemas.openxmlformats.org/officeDocument/2006/relationships/image" Target="../media/image4.png" /></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4.wav" /><Relationship Id="rId1" Type="http://schemas.microsoft.com/office/2007/relationships/media" Target="../media/media34.wav" /><Relationship Id="rId4" Type="http://schemas.openxmlformats.org/officeDocument/2006/relationships/image" Target="../media/image4.png" /></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5.wav" /><Relationship Id="rId1" Type="http://schemas.microsoft.com/office/2007/relationships/media" Target="../media/media35.wav" /><Relationship Id="rId4" Type="http://schemas.openxmlformats.org/officeDocument/2006/relationships/image" Target="../media/image4.png" /></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6.wav" /><Relationship Id="rId1" Type="http://schemas.microsoft.com/office/2007/relationships/media" Target="../media/media36.wav" /><Relationship Id="rId4" Type="http://schemas.openxmlformats.org/officeDocument/2006/relationships/image" Target="../media/image4.png" /></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7.wav" /><Relationship Id="rId1" Type="http://schemas.microsoft.com/office/2007/relationships/media" Target="../media/media37.wav" /><Relationship Id="rId4" Type="http://schemas.openxmlformats.org/officeDocument/2006/relationships/image" Target="../media/image4.png" /></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8.wav" /><Relationship Id="rId1" Type="http://schemas.microsoft.com/office/2007/relationships/media" Target="../media/media38.wav" /><Relationship Id="rId4" Type="http://schemas.openxmlformats.org/officeDocument/2006/relationships/image" Target="../media/image4.png" /></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9.wav" /><Relationship Id="rId1" Type="http://schemas.microsoft.com/office/2007/relationships/media" Target="../media/media39.wav" /><Relationship Id="rId5" Type="http://schemas.openxmlformats.org/officeDocument/2006/relationships/image" Target="../media/image4.png" /><Relationship Id="rId4" Type="http://schemas.openxmlformats.org/officeDocument/2006/relationships/notesSlide" Target="../notesSlides/notesSlide3.xml" /></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wav" /><Relationship Id="rId1" Type="http://schemas.microsoft.com/office/2007/relationships/media" Target="../media/media4.wav" /><Relationship Id="rId4" Type="http://schemas.openxmlformats.org/officeDocument/2006/relationships/image" Target="../media/image4.png" /></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0.wav" /><Relationship Id="rId1" Type="http://schemas.microsoft.com/office/2007/relationships/media" Target="../media/media40.wav" /><Relationship Id="rId4" Type="http://schemas.openxmlformats.org/officeDocument/2006/relationships/image" Target="../media/image4.png" /></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1.wav" /><Relationship Id="rId1" Type="http://schemas.microsoft.com/office/2007/relationships/media" Target="../media/media41.wav" /><Relationship Id="rId4" Type="http://schemas.openxmlformats.org/officeDocument/2006/relationships/image" Target="../media/image4.png" /></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2.wav" /><Relationship Id="rId1" Type="http://schemas.microsoft.com/office/2007/relationships/media" Target="../media/media42.wav" /><Relationship Id="rId4" Type="http://schemas.openxmlformats.org/officeDocument/2006/relationships/image" Target="../media/image4.png" /></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3.wav" /><Relationship Id="rId1" Type="http://schemas.microsoft.com/office/2007/relationships/media" Target="../media/media43.wav" /><Relationship Id="rId4" Type="http://schemas.openxmlformats.org/officeDocument/2006/relationships/image" Target="../media/image4.png" /></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4.wav" /><Relationship Id="rId1" Type="http://schemas.microsoft.com/office/2007/relationships/media" Target="../media/media44.wav" /><Relationship Id="rId4" Type="http://schemas.openxmlformats.org/officeDocument/2006/relationships/image" Target="../media/image4.png" /></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5.wav" /><Relationship Id="rId1" Type="http://schemas.microsoft.com/office/2007/relationships/media" Target="../media/media45.wav" /><Relationship Id="rId4" Type="http://schemas.openxmlformats.org/officeDocument/2006/relationships/image" Target="../media/image4.png" /></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6.wav" /><Relationship Id="rId1" Type="http://schemas.microsoft.com/office/2007/relationships/media" Target="../media/media46.wav" /><Relationship Id="rId4" Type="http://schemas.openxmlformats.org/officeDocument/2006/relationships/image" Target="../media/image4.png" /></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7.wav" /><Relationship Id="rId1" Type="http://schemas.microsoft.com/office/2007/relationships/media" Target="../media/media47.wav" /><Relationship Id="rId4" Type="http://schemas.openxmlformats.org/officeDocument/2006/relationships/image" Target="../media/image4.png" /></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8.wav" /><Relationship Id="rId1" Type="http://schemas.microsoft.com/office/2007/relationships/media" Target="../media/media48.wav" /><Relationship Id="rId4" Type="http://schemas.openxmlformats.org/officeDocument/2006/relationships/image" Target="../media/image4.png" /></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9.wav" /><Relationship Id="rId1" Type="http://schemas.microsoft.com/office/2007/relationships/media" Target="../media/media49.wav" /><Relationship Id="rId4" Type="http://schemas.openxmlformats.org/officeDocument/2006/relationships/image" Target="../media/image4.png" /></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5.wav" /><Relationship Id="rId1" Type="http://schemas.microsoft.com/office/2007/relationships/media" Target="../media/media5.wav" /><Relationship Id="rId4" Type="http://schemas.openxmlformats.org/officeDocument/2006/relationships/image" Target="../media/image4.png" /></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50.wav" /><Relationship Id="rId1" Type="http://schemas.microsoft.com/office/2007/relationships/media" Target="../media/media50.wav" /><Relationship Id="rId4" Type="http://schemas.openxmlformats.org/officeDocument/2006/relationships/image" Target="../media/image4.png" /></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51.wav" /><Relationship Id="rId1" Type="http://schemas.microsoft.com/office/2007/relationships/media" Target="../media/media51.wav" /><Relationship Id="rId4" Type="http://schemas.openxmlformats.org/officeDocument/2006/relationships/image" Target="../media/image4.png" /></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52.wav" /><Relationship Id="rId1" Type="http://schemas.microsoft.com/office/2007/relationships/media" Target="../media/media52.wav" /><Relationship Id="rId5" Type="http://schemas.openxmlformats.org/officeDocument/2006/relationships/image" Target="../media/image4.png" /><Relationship Id="rId4" Type="http://schemas.openxmlformats.org/officeDocument/2006/relationships/notesSlide" Target="../notesSlides/notesSlide4.xml" /></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6.wav" /><Relationship Id="rId1" Type="http://schemas.microsoft.com/office/2007/relationships/media" Target="../media/media6.wav" /><Relationship Id="rId4" Type="http://schemas.openxmlformats.org/officeDocument/2006/relationships/image" Target="../media/image4.png" /></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7.xml" /><Relationship Id="rId2" Type="http://schemas.openxmlformats.org/officeDocument/2006/relationships/audio" Target="../media/media7.wav" /><Relationship Id="rId1" Type="http://schemas.microsoft.com/office/2007/relationships/media" Target="../media/media7.wav" /><Relationship Id="rId4" Type="http://schemas.openxmlformats.org/officeDocument/2006/relationships/image" Target="../media/image4.png" /></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8.wav" /><Relationship Id="rId1" Type="http://schemas.microsoft.com/office/2007/relationships/media" Target="../media/media8.wav" /><Relationship Id="rId4" Type="http://schemas.openxmlformats.org/officeDocument/2006/relationships/image" Target="../media/image4.png" /></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9.wav" /><Relationship Id="rId1" Type="http://schemas.microsoft.com/office/2007/relationships/media" Target="../media/media9.wav" /><Relationship Id="rId4" Type="http://schemas.openxmlformats.org/officeDocument/2006/relationships/image" Target="../media/image4.png" /></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CFCFC"/>
            </a:gs>
            <a:gs pos="23000">
              <a:srgbClr val="F5F5F5"/>
            </a:gs>
            <a:gs pos="92000">
              <a:srgbClr val="FCFCFC"/>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09850" y="1028700"/>
            <a:ext cx="9455150" cy="4800600"/>
          </a:xfrm>
        </p:spPr>
        <p:txBody>
          <a:bodyPr>
            <a:normAutofit fontScale="90000"/>
          </a:bodyPr>
          <a:lstStyle/>
          <a:p>
            <a:pPr algn="ctr">
              <a:lnSpc>
                <a:spcPct val="150000"/>
              </a:lnSpc>
            </a:pPr>
            <a:r>
              <a:rPr lang="en-GB" sz="8000" dirty="0">
                <a:latin typeface="Stencil" panose="040409050D0802020404" pitchFamily="82" charset="0"/>
                <a:cs typeface="Times New Roman" panose="02020603050405020304" pitchFamily="18" charset="0"/>
              </a:rPr>
              <a:t>Measurement of </a:t>
            </a:r>
            <a:r>
              <a:rPr lang="en-GB" sz="8000" dirty="0" err="1">
                <a:latin typeface="Stencil" panose="040409050D0802020404" pitchFamily="82" charset="0"/>
                <a:cs typeface="Times New Roman" panose="02020603050405020304" pitchFamily="18" charset="0"/>
              </a:rPr>
              <a:t>artrial</a:t>
            </a:r>
            <a:r>
              <a:rPr lang="en-GB" sz="8000" dirty="0">
                <a:latin typeface="Stencil" panose="040409050D0802020404" pitchFamily="82" charset="0"/>
                <a:cs typeface="Times New Roman" panose="02020603050405020304" pitchFamily="18" charset="0"/>
              </a:rPr>
              <a:t> blood pressure </a:t>
            </a: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60524991"/>
      </p:ext>
    </p:extLst>
  </p:cSld>
  <p:clrMapOvr>
    <a:masterClrMapping/>
  </p:clrMapOvr>
  <mc:AlternateContent xmlns:mc="http://schemas.openxmlformats.org/markup-compatibility/2006" xmlns:p14="http://schemas.microsoft.com/office/powerpoint/2010/main">
    <mc:Choice Requires="p14">
      <p:transition spd="slow" p14:dur="2000" advTm="4320"/>
    </mc:Choice>
    <mc:Fallback xmlns="">
      <p:transition spd="slow" advTm="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Principle </a:t>
            </a:r>
          </a:p>
        </p:txBody>
      </p:sp>
      <p:sp>
        <p:nvSpPr>
          <p:cNvPr id="3" name="Content Placeholder 2"/>
          <p:cNvSpPr>
            <a:spLocks noGrp="1"/>
          </p:cNvSpPr>
          <p:nvPr>
            <p:ph idx="1"/>
          </p:nvPr>
        </p:nvSpPr>
        <p:spPr>
          <a:xfrm>
            <a:off x="1086644" y="2666999"/>
            <a:ext cx="10018713" cy="4085493"/>
          </a:xfrm>
        </p:spPr>
        <p:txBody>
          <a:bodyPr>
            <a:normAutofit/>
          </a:bodyPr>
          <a:lstStyle/>
          <a:p>
            <a:pPr algn="just">
              <a:lnSpc>
                <a:spcPct val="200000"/>
              </a:lnSpc>
            </a:pPr>
            <a:r>
              <a:rPr lang="en-GB" dirty="0">
                <a:latin typeface="Times New Roman" panose="02020603050405020304" pitchFamily="18" charset="0"/>
                <a:cs typeface="Times New Roman" panose="02020603050405020304" pitchFamily="18" charset="0"/>
              </a:rPr>
              <a:t>The pressure is then slowly released and the flow of blood through the obstructed segment of the artery is studied by: </a:t>
            </a:r>
          </a:p>
          <a:p>
            <a:pPr marL="914400" lvl="1" indent="-457200" algn="just">
              <a:lnSpc>
                <a:spcPct val="200000"/>
              </a:lnSpc>
              <a:buFont typeface="+mj-lt"/>
              <a:buAutoNum type="arabicPeriod"/>
            </a:pPr>
            <a:r>
              <a:rPr lang="en-GB" dirty="0">
                <a:latin typeface="Times New Roman" panose="02020603050405020304" pitchFamily="18" charset="0"/>
                <a:cs typeface="Times New Roman" panose="02020603050405020304" pitchFamily="18" charset="0"/>
              </a:rPr>
              <a:t>Feeling the pulse—the </a:t>
            </a:r>
            <a:r>
              <a:rPr lang="en-GB" dirty="0" err="1">
                <a:latin typeface="Times New Roman" panose="02020603050405020304" pitchFamily="18" charset="0"/>
                <a:cs typeface="Times New Roman" panose="02020603050405020304" pitchFamily="18" charset="0"/>
              </a:rPr>
              <a:t>palpatory</a:t>
            </a:r>
            <a:r>
              <a:rPr lang="en-GB" dirty="0">
                <a:latin typeface="Times New Roman" panose="02020603050405020304" pitchFamily="18" charset="0"/>
                <a:cs typeface="Times New Roman" panose="02020603050405020304" pitchFamily="18" charset="0"/>
              </a:rPr>
              <a:t> method. </a:t>
            </a:r>
          </a:p>
          <a:p>
            <a:pPr marL="914400" lvl="1" indent="-457200" algn="just">
              <a:lnSpc>
                <a:spcPct val="200000"/>
              </a:lnSpc>
              <a:buFont typeface="+mj-lt"/>
              <a:buAutoNum type="arabicPeriod"/>
            </a:pPr>
            <a:r>
              <a:rPr lang="en-GB" dirty="0">
                <a:latin typeface="Times New Roman" panose="02020603050405020304" pitchFamily="18" charset="0"/>
                <a:cs typeface="Times New Roman" panose="02020603050405020304" pitchFamily="18" charset="0"/>
              </a:rPr>
              <a:t>Listening to the sounds produced in the part of the artery just below the obstructed segment— the </a:t>
            </a:r>
            <a:r>
              <a:rPr lang="en-GB" dirty="0" err="1">
                <a:latin typeface="Times New Roman" panose="02020603050405020304" pitchFamily="18" charset="0"/>
                <a:cs typeface="Times New Roman" panose="02020603050405020304" pitchFamily="18" charset="0"/>
              </a:rPr>
              <a:t>auscultatory</a:t>
            </a:r>
            <a:r>
              <a:rPr lang="en-GB" dirty="0">
                <a:latin typeface="Times New Roman" panose="02020603050405020304" pitchFamily="18" charset="0"/>
                <a:cs typeface="Times New Roman" panose="02020603050405020304" pitchFamily="18" charset="0"/>
              </a:rPr>
              <a:t> method.</a:t>
            </a:r>
          </a:p>
          <a:p>
            <a:pPr algn="just">
              <a:lnSpc>
                <a:spcPct val="200000"/>
              </a:lnSpc>
            </a:pPr>
            <a:endParaRPr lang="en-GB" dirty="0">
              <a:latin typeface="Times New Roman" panose="02020603050405020304" pitchFamily="18" charset="0"/>
              <a:cs typeface="Times New Roman" panose="02020603050405020304" pitchFamily="18" charset="0"/>
            </a:endParaRP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4994909"/>
      </p:ext>
    </p:extLst>
  </p:cSld>
  <p:clrMapOvr>
    <a:masterClrMapping/>
  </p:clrMapOvr>
  <mc:AlternateContent xmlns:mc="http://schemas.openxmlformats.org/markup-compatibility/2006" xmlns:p14="http://schemas.microsoft.com/office/powerpoint/2010/main">
    <mc:Choice Requires="p14">
      <p:transition spd="slow" p14:dur="2000" advTm="23807"/>
    </mc:Choice>
    <mc:Fallback xmlns="">
      <p:transition spd="slow" advTm="2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Apparatus </a:t>
            </a:r>
          </a:p>
        </p:txBody>
      </p:sp>
      <p:sp>
        <p:nvSpPr>
          <p:cNvPr id="3" name="Content Placeholder 2"/>
          <p:cNvSpPr>
            <a:spLocks noGrp="1"/>
          </p:cNvSpPr>
          <p:nvPr>
            <p:ph idx="1"/>
          </p:nvPr>
        </p:nvSpPr>
        <p:spPr>
          <a:xfrm>
            <a:off x="1086644" y="2666999"/>
            <a:ext cx="10018713" cy="4085493"/>
          </a:xfrm>
        </p:spPr>
        <p:txBody>
          <a:bodyPr>
            <a:normAutofit/>
          </a:bodyPr>
          <a:lstStyle/>
          <a:p>
            <a:pPr marL="571500" indent="-571500">
              <a:lnSpc>
                <a:spcPct val="200000"/>
              </a:lnSpc>
              <a:buFont typeface="+mj-lt"/>
              <a:buAutoNum type="romanUcPeriod"/>
            </a:pPr>
            <a:r>
              <a:rPr lang="en-US" sz="2800" b="1" dirty="0">
                <a:latin typeface="Times New Roman" pitchFamily="18" charset="0"/>
                <a:cs typeface="Times New Roman" pitchFamily="18" charset="0"/>
              </a:rPr>
              <a:t>Stethoscope </a:t>
            </a:r>
          </a:p>
          <a:p>
            <a:pPr lvl="1">
              <a:lnSpc>
                <a:spcPct val="200000"/>
              </a:lnSpc>
            </a:pP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Steth</a:t>
            </a:r>
            <a:r>
              <a:rPr lang="en-US" sz="2800" dirty="0">
                <a:latin typeface="Times New Roman" pitchFamily="18" charset="0"/>
                <a:cs typeface="Times New Roman" pitchFamily="18" charset="0"/>
              </a:rPr>
              <a:t> = chest, scope = to inspect) </a:t>
            </a:r>
          </a:p>
          <a:p>
            <a:pPr marL="571500" indent="-571500">
              <a:lnSpc>
                <a:spcPct val="200000"/>
              </a:lnSpc>
              <a:buFont typeface="+mj-lt"/>
              <a:buAutoNum type="romanUcPeriod"/>
            </a:pPr>
            <a:r>
              <a:rPr lang="en-US" sz="2800" b="1" dirty="0">
                <a:latin typeface="Times New Roman" pitchFamily="18" charset="0"/>
                <a:cs typeface="Times New Roman" pitchFamily="18" charset="0"/>
              </a:rPr>
              <a:t>Sphygmomanometer </a:t>
            </a:r>
          </a:p>
          <a:p>
            <a:pPr lvl="1">
              <a:lnSpc>
                <a:spcPct val="200000"/>
              </a:lnSpc>
            </a:pPr>
            <a:r>
              <a:rPr lang="en-US" sz="2800" dirty="0">
                <a:latin typeface="Times New Roman" pitchFamily="18" charset="0"/>
                <a:cs typeface="Times New Roman" pitchFamily="18" charset="0"/>
              </a:rPr>
              <a:t>(Commonly called the “BP apparatus”) </a:t>
            </a:r>
          </a:p>
        </p:txBody>
      </p:sp>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04487677"/>
      </p:ext>
    </p:extLst>
  </p:cSld>
  <p:clrMapOvr>
    <a:masterClrMapping/>
  </p:clrMapOvr>
  <mc:AlternateContent xmlns:mc="http://schemas.openxmlformats.org/markup-compatibility/2006" xmlns:p14="http://schemas.microsoft.com/office/powerpoint/2010/main">
    <mc:Choice Requires="p14">
      <p:transition spd="slow" p14:dur="2000" advTm="15615"/>
    </mc:Choice>
    <mc:Fallback xmlns="">
      <p:transition spd="slow" advTm="15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US" sz="6000" b="1" dirty="0">
                <a:latin typeface="Times New Roman" pitchFamily="18" charset="0"/>
                <a:cs typeface="Times New Roman" pitchFamily="18" charset="0"/>
              </a:rPr>
              <a:t>Stethoscope</a:t>
            </a:r>
            <a:endParaRPr lang="en-GB" sz="6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86644" y="2666999"/>
            <a:ext cx="10018713" cy="4085493"/>
          </a:xfrm>
        </p:spPr>
        <p:txBody>
          <a:bodyPr>
            <a:normAutofit/>
          </a:bodyPr>
          <a:lstStyle/>
          <a:p>
            <a:pPr algn="just">
              <a:lnSpc>
                <a:spcPct val="200000"/>
              </a:lnSpc>
            </a:pPr>
            <a:r>
              <a:rPr lang="en-US" dirty="0">
                <a:latin typeface="Times New Roman" pitchFamily="18" charset="0"/>
                <a:cs typeface="Times New Roman" pitchFamily="18" charset="0"/>
              </a:rPr>
              <a:t>The sounds produced in the chest and else where in the body are heard with a stethoscope.</a:t>
            </a:r>
          </a:p>
          <a:p>
            <a:pPr algn="just">
              <a:lnSpc>
                <a:spcPct val="150000"/>
              </a:lnSpc>
            </a:pPr>
            <a:r>
              <a:rPr lang="en-US" dirty="0">
                <a:latin typeface="Times New Roman" pitchFamily="18" charset="0"/>
                <a:cs typeface="Times New Roman" pitchFamily="18" charset="0"/>
              </a:rPr>
              <a:t>The instrument has the following 3 parts: </a:t>
            </a:r>
          </a:p>
          <a:p>
            <a:pPr marL="914400" lvl="1" indent="-457200" algn="just">
              <a:buFont typeface="+mj-lt"/>
              <a:buAutoNum type="arabicPeriod"/>
            </a:pPr>
            <a:r>
              <a:rPr lang="en-US" sz="2200" dirty="0">
                <a:latin typeface="Times New Roman" pitchFamily="18" charset="0"/>
                <a:cs typeface="Times New Roman" pitchFamily="18" charset="0"/>
              </a:rPr>
              <a:t>The chest-piece </a:t>
            </a:r>
          </a:p>
          <a:p>
            <a:pPr marL="914400" lvl="1" indent="-457200" algn="just">
              <a:buFont typeface="+mj-lt"/>
              <a:buAutoNum type="arabicPeriod"/>
            </a:pPr>
            <a:r>
              <a:rPr lang="en-US" sz="2200" dirty="0">
                <a:latin typeface="Times New Roman" pitchFamily="18" charset="0"/>
                <a:cs typeface="Times New Roman" pitchFamily="18" charset="0"/>
              </a:rPr>
              <a:t>The rubber tubing </a:t>
            </a:r>
          </a:p>
          <a:p>
            <a:pPr marL="914400" lvl="1" indent="-457200" algn="just">
              <a:buFont typeface="+mj-lt"/>
              <a:buAutoNum type="arabicPeriod"/>
            </a:pPr>
            <a:r>
              <a:rPr lang="en-US" sz="2200" dirty="0">
                <a:latin typeface="Times New Roman" pitchFamily="18" charset="0"/>
                <a:cs typeface="Times New Roman" pitchFamily="18" charset="0"/>
              </a:rPr>
              <a:t>The ear-frame</a:t>
            </a:r>
          </a:p>
          <a:p>
            <a:pPr marL="2686050" lvl="6" indent="0" algn="just">
              <a:buNone/>
            </a:pPr>
            <a:endParaRPr lang="en-US" sz="1000" dirty="0">
              <a:latin typeface="Times New Roman" pitchFamily="18" charset="0"/>
              <a:cs typeface="Times New Roman" pitchFamily="18" charset="0"/>
            </a:endParaRPr>
          </a:p>
        </p:txBody>
      </p:sp>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3407938"/>
      </p:ext>
    </p:extLst>
  </p:cSld>
  <p:clrMapOvr>
    <a:masterClrMapping/>
  </p:clrMapOvr>
  <mc:AlternateContent xmlns:mc="http://schemas.openxmlformats.org/markup-compatibility/2006" xmlns:p14="http://schemas.microsoft.com/office/powerpoint/2010/main">
    <mc:Choice Requires="p14">
      <p:transition spd="slow" p14:dur="2000" advTm="23302"/>
    </mc:Choice>
    <mc:Fallback xmlns="">
      <p:transition spd="slow" advTm="23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Stethoscope </a:t>
            </a:r>
          </a:p>
        </p:txBody>
      </p:sp>
      <p:sp>
        <p:nvSpPr>
          <p:cNvPr id="3" name="Content Placeholder 2"/>
          <p:cNvSpPr>
            <a:spLocks noGrp="1"/>
          </p:cNvSpPr>
          <p:nvPr>
            <p:ph idx="1"/>
          </p:nvPr>
        </p:nvSpPr>
        <p:spPr>
          <a:xfrm>
            <a:off x="1086644" y="2666999"/>
            <a:ext cx="10018713" cy="4085493"/>
          </a:xfrm>
        </p:spPr>
        <p:txBody>
          <a:bodyPr>
            <a:normAutofit/>
          </a:bodyPr>
          <a:lstStyle/>
          <a:p>
            <a:pPr marL="514350" indent="-514350" algn="just">
              <a:lnSpc>
                <a:spcPct val="250000"/>
              </a:lnSpc>
              <a:buFont typeface="+mj-lt"/>
              <a:buAutoNum type="arabicPeriod"/>
            </a:pPr>
            <a:r>
              <a:rPr lang="en-US" sz="3200" b="1" dirty="0">
                <a:latin typeface="Times New Roman" pitchFamily="18" charset="0"/>
                <a:cs typeface="Times New Roman" pitchFamily="18" charset="0"/>
              </a:rPr>
              <a:t>The chest-piece</a:t>
            </a:r>
          </a:p>
          <a:p>
            <a:pPr lvl="1" algn="just">
              <a:lnSpc>
                <a:spcPct val="250000"/>
              </a:lnSpc>
            </a:pPr>
            <a:r>
              <a:rPr lang="en-US" sz="2800" dirty="0">
                <a:latin typeface="Times New Roman" pitchFamily="18" charset="0"/>
                <a:cs typeface="Times New Roman" pitchFamily="18" charset="0"/>
              </a:rPr>
              <a:t>Has two end pieces—a bell and a flat diaphragm, though some have only the diaphragm. </a:t>
            </a:r>
          </a:p>
          <a:p>
            <a:pPr marL="2743200" lvl="6" indent="0" algn="just">
              <a:lnSpc>
                <a:spcPct val="250000"/>
              </a:lnSpc>
              <a:buNone/>
            </a:pPr>
            <a:endParaRPr lang="en-GB" sz="1200" dirty="0">
              <a:latin typeface="Times New Roman" panose="02020603050405020304" pitchFamily="18" charset="0"/>
              <a:cs typeface="Times New Roman" panose="02020603050405020304" pitchFamily="18" charset="0"/>
            </a:endParaRPr>
          </a:p>
        </p:txBody>
      </p:sp>
      <p:pic>
        <p:nvPicPr>
          <p:cNvPr id="8" name="صو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57291180"/>
      </p:ext>
    </p:extLst>
  </p:cSld>
  <p:clrMapOvr>
    <a:masterClrMapping/>
  </p:clrMapOvr>
  <mc:AlternateContent xmlns:mc="http://schemas.openxmlformats.org/markup-compatibility/2006" xmlns:p14="http://schemas.microsoft.com/office/powerpoint/2010/main">
    <mc:Choice Requires="p14">
      <p:transition spd="slow" p14:dur="2000" advTm="15374"/>
    </mc:Choice>
    <mc:Fallback xmlns="">
      <p:transition spd="slow" advTm="1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endParaRPr lang="en-GB" sz="6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86644" y="2666999"/>
            <a:ext cx="10018713" cy="4085493"/>
          </a:xfrm>
        </p:spPr>
        <p:txBody>
          <a:bodyPr/>
          <a:lstStyle/>
          <a:p>
            <a:pPr algn="just">
              <a:lnSpc>
                <a:spcPct val="200000"/>
              </a:lnSpc>
            </a:pPr>
            <a:endParaRPr lang="en-GB"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774490"/>
      </p:ext>
    </p:extLst>
  </p:cSld>
  <p:clrMapOvr>
    <a:masterClrMapping/>
  </p:clrMapOvr>
  <mc:AlternateContent xmlns:mc="http://schemas.openxmlformats.org/markup-compatibility/2006" xmlns:p14="http://schemas.microsoft.com/office/powerpoint/2010/main">
    <mc:Choice Requires="p14">
      <p:transition spd="slow" p14:dur="2000" advTm="3610"/>
    </mc:Choice>
    <mc:Fallback xmlns="">
      <p:transition spd="slow" advTm="3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Stethoscope </a:t>
            </a:r>
          </a:p>
        </p:txBody>
      </p:sp>
      <p:sp>
        <p:nvSpPr>
          <p:cNvPr id="3" name="Content Placeholder 2"/>
          <p:cNvSpPr>
            <a:spLocks noGrp="1"/>
          </p:cNvSpPr>
          <p:nvPr>
            <p:ph idx="1"/>
          </p:nvPr>
        </p:nvSpPr>
        <p:spPr>
          <a:xfrm>
            <a:off x="1086644" y="2666999"/>
            <a:ext cx="10018713" cy="4085493"/>
          </a:xfrm>
        </p:spPr>
        <p:txBody>
          <a:bodyPr>
            <a:noAutofit/>
          </a:bodyPr>
          <a:lstStyle/>
          <a:p>
            <a:pPr marL="457200" indent="-457200" algn="just">
              <a:lnSpc>
                <a:spcPct val="200000"/>
              </a:lnSpc>
              <a:buFont typeface="+mj-lt"/>
              <a:buAutoNum type="arabicPeriod" startAt="2"/>
            </a:pPr>
            <a:r>
              <a:rPr lang="en-US" sz="2800" b="1" dirty="0">
                <a:latin typeface="Times New Roman" pitchFamily="18" charset="0"/>
                <a:cs typeface="Times New Roman" pitchFamily="18" charset="0"/>
              </a:rPr>
              <a:t>The rubber tubing:</a:t>
            </a:r>
          </a:p>
          <a:p>
            <a:pPr lvl="1" algn="just">
              <a:lnSpc>
                <a:spcPct val="200000"/>
              </a:lnSpc>
            </a:pPr>
            <a:r>
              <a:rPr lang="en-US" sz="2400" dirty="0">
                <a:latin typeface="Times New Roman" pitchFamily="18" charset="0"/>
                <a:cs typeface="Times New Roman" pitchFamily="18" charset="0"/>
              </a:rPr>
              <a:t>In the commonly used stethoscope, a single soft-rubber pressure tube leads from the chest- piece to a metal Y-shaped connector. </a:t>
            </a:r>
          </a:p>
          <a:p>
            <a:pPr lvl="1" algn="just">
              <a:lnSpc>
                <a:spcPct val="200000"/>
              </a:lnSpc>
            </a:pPr>
            <a:r>
              <a:rPr lang="en-US" sz="2400" dirty="0">
                <a:latin typeface="Times New Roman" pitchFamily="18" charset="0"/>
                <a:cs typeface="Times New Roman" pitchFamily="18" charset="0"/>
              </a:rPr>
              <a:t>The plastic diaphragm causes magnification of low-pitched sounds.</a:t>
            </a:r>
          </a:p>
          <a:p>
            <a:pPr marL="3200400" lvl="7" indent="0" algn="just">
              <a:lnSpc>
                <a:spcPct val="200000"/>
              </a:lnSpc>
              <a:buNone/>
            </a:pPr>
            <a:endParaRPr lang="en-US" dirty="0">
              <a:latin typeface="Times New Roman" pitchFamily="18" charset="0"/>
              <a:cs typeface="Times New Roman" pitchFamily="18" charset="0"/>
            </a:endParaRP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68147232"/>
      </p:ext>
    </p:extLst>
  </p:cSld>
  <p:clrMapOvr>
    <a:masterClrMapping/>
  </p:clrMapOvr>
  <mc:AlternateContent xmlns:mc="http://schemas.openxmlformats.org/markup-compatibility/2006" xmlns:p14="http://schemas.microsoft.com/office/powerpoint/2010/main">
    <mc:Choice Requires="p14">
      <p:transition spd="slow" p14:dur="2000" advTm="27504"/>
    </mc:Choice>
    <mc:Fallback xmlns="">
      <p:transition spd="slow" advTm="27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Stethoscope </a:t>
            </a:r>
          </a:p>
        </p:txBody>
      </p:sp>
      <p:sp>
        <p:nvSpPr>
          <p:cNvPr id="3" name="Content Placeholder 2"/>
          <p:cNvSpPr>
            <a:spLocks noGrp="1"/>
          </p:cNvSpPr>
          <p:nvPr>
            <p:ph idx="1"/>
          </p:nvPr>
        </p:nvSpPr>
        <p:spPr>
          <a:xfrm>
            <a:off x="1086644" y="2666999"/>
            <a:ext cx="10018713" cy="4085493"/>
          </a:xfrm>
        </p:spPr>
        <p:txBody>
          <a:bodyPr>
            <a:normAutofit fontScale="92500" lnSpcReduction="10000"/>
          </a:bodyPr>
          <a:lstStyle/>
          <a:p>
            <a:pPr algn="just">
              <a:lnSpc>
                <a:spcPct val="250000"/>
              </a:lnSpc>
            </a:pPr>
            <a:r>
              <a:rPr lang="en-US" sz="2800" dirty="0">
                <a:latin typeface="Times New Roman" pitchFamily="18" charset="0"/>
                <a:cs typeface="Times New Roman" pitchFamily="18" charset="0"/>
              </a:rPr>
              <a:t>The bell-shaped chest-piece conducts sounds without distortion but with little magnification. </a:t>
            </a:r>
          </a:p>
          <a:p>
            <a:pPr algn="just">
              <a:lnSpc>
                <a:spcPct val="250000"/>
              </a:lnSpc>
            </a:pPr>
            <a:r>
              <a:rPr lang="en-US" sz="2800" dirty="0">
                <a:latin typeface="Times New Roman" pitchFamily="18" charset="0"/>
                <a:cs typeface="Times New Roman" pitchFamily="18" charset="0"/>
              </a:rPr>
              <a:t>Murmurs which precede, accompany, or follow the heart sounds are better heard with the bell. </a:t>
            </a: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96307445"/>
      </p:ext>
    </p:extLst>
  </p:cSld>
  <p:clrMapOvr>
    <a:masterClrMapping/>
  </p:clrMapOvr>
  <mc:AlternateContent xmlns:mc="http://schemas.openxmlformats.org/markup-compatibility/2006" xmlns:p14="http://schemas.microsoft.com/office/powerpoint/2010/main">
    <mc:Choice Requires="p14">
      <p:transition spd="slow" p14:dur="2000" advTm="3511"/>
    </mc:Choice>
    <mc:Fallback xmlns="">
      <p:transition spd="slow" advTm="3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endParaRPr lang="en-GB" sz="6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86644" y="2666999"/>
            <a:ext cx="10018713" cy="4085493"/>
          </a:xfrm>
        </p:spPr>
        <p:txBody>
          <a:bodyPr/>
          <a:lstStyle/>
          <a:p>
            <a:pPr algn="just">
              <a:lnSpc>
                <a:spcPct val="200000"/>
              </a:lnSpc>
            </a:pPr>
            <a:endParaRPr lang="en-GB"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60434629"/>
      </p:ext>
    </p:extLst>
  </p:cSld>
  <p:clrMapOvr>
    <a:masterClrMapping/>
  </p:clrMapOvr>
  <mc:AlternateContent xmlns:mc="http://schemas.openxmlformats.org/markup-compatibility/2006" xmlns:p14="http://schemas.microsoft.com/office/powerpoint/2010/main">
    <mc:Choice Requires="p14">
      <p:transition spd="slow" p14:dur="2000" advTm="635"/>
    </mc:Choice>
    <mc:Fallback xmlns="">
      <p:transition spd="slow" advTm="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Stethoscope </a:t>
            </a:r>
          </a:p>
        </p:txBody>
      </p:sp>
      <p:sp>
        <p:nvSpPr>
          <p:cNvPr id="3" name="Content Placeholder 2"/>
          <p:cNvSpPr>
            <a:spLocks noGrp="1"/>
          </p:cNvSpPr>
          <p:nvPr>
            <p:ph idx="1"/>
          </p:nvPr>
        </p:nvSpPr>
        <p:spPr>
          <a:xfrm>
            <a:off x="1086644" y="2666999"/>
            <a:ext cx="10018713" cy="4085493"/>
          </a:xfrm>
        </p:spPr>
        <p:txBody>
          <a:bodyPr>
            <a:normAutofit fontScale="92500" lnSpcReduction="20000"/>
          </a:bodyPr>
          <a:lstStyle/>
          <a:p>
            <a:pPr marL="457200" indent="-457200" algn="just">
              <a:lnSpc>
                <a:spcPct val="210000"/>
              </a:lnSpc>
              <a:buFont typeface="+mj-lt"/>
              <a:buAutoNum type="arabicPeriod" startAt="3"/>
            </a:pPr>
            <a:r>
              <a:rPr lang="en-US" sz="3000" b="1" dirty="0">
                <a:latin typeface="Times New Roman" pitchFamily="18" charset="0"/>
                <a:cs typeface="Times New Roman" pitchFamily="18" charset="0"/>
              </a:rPr>
              <a:t>The ear-frame:</a:t>
            </a:r>
          </a:p>
          <a:p>
            <a:pPr lvl="1" algn="just">
              <a:lnSpc>
                <a:spcPct val="210000"/>
              </a:lnSpc>
            </a:pPr>
            <a:r>
              <a:rPr lang="en-US" sz="2600" dirty="0">
                <a:latin typeface="Times New Roman" pitchFamily="18" charset="0"/>
                <a:cs typeface="Times New Roman" pitchFamily="18" charset="0"/>
              </a:rPr>
              <a:t>It consists of two curved metallic tubes joined together with two </a:t>
            </a:r>
            <a:r>
              <a:rPr lang="en-US" sz="2400" dirty="0">
                <a:latin typeface="Times New Roman" pitchFamily="18" charset="0"/>
                <a:cs typeface="Times New Roman" pitchFamily="18" charset="0"/>
              </a:rPr>
              <a:t>plastic knobs threaded over them.</a:t>
            </a:r>
            <a:endParaRPr lang="en-US" sz="2600" dirty="0">
              <a:latin typeface="Times New Roman" pitchFamily="18" charset="0"/>
              <a:cs typeface="Times New Roman" pitchFamily="18" charset="0"/>
            </a:endParaRPr>
          </a:p>
          <a:p>
            <a:pPr lvl="1" algn="just">
              <a:lnSpc>
                <a:spcPct val="210000"/>
              </a:lnSpc>
            </a:pPr>
            <a:r>
              <a:rPr lang="en-US" sz="2600" dirty="0">
                <a:latin typeface="Times New Roman" pitchFamily="18" charset="0"/>
                <a:cs typeface="Times New Roman" pitchFamily="18" charset="0"/>
              </a:rPr>
              <a:t>The upper ends of the tubes are curved, directed forwards and downwards. </a:t>
            </a:r>
          </a:p>
          <a:p>
            <a:pPr marL="2286000" lvl="5" indent="0" algn="just">
              <a:lnSpc>
                <a:spcPct val="210000"/>
              </a:lnSpc>
              <a:buNone/>
            </a:pPr>
            <a:endParaRPr lang="en-US" sz="900" dirty="0">
              <a:latin typeface="Times New Roman" pitchFamily="18" charset="0"/>
              <a:cs typeface="Times New Roman"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25976068"/>
      </p:ext>
    </p:extLst>
  </p:cSld>
  <p:clrMapOvr>
    <a:masterClrMapping/>
  </p:clrMapOvr>
  <mc:AlternateContent xmlns:mc="http://schemas.openxmlformats.org/markup-compatibility/2006" xmlns:p14="http://schemas.microsoft.com/office/powerpoint/2010/main">
    <mc:Choice Requires="p14">
      <p:transition spd="slow" p14:dur="2000" advTm="21727"/>
    </mc:Choice>
    <mc:Fallback xmlns="">
      <p:transition spd="slow" advTm="21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endParaRPr lang="en-GB" sz="6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86644" y="2666999"/>
            <a:ext cx="10018713" cy="4085493"/>
          </a:xfrm>
        </p:spPr>
        <p:txBody>
          <a:bodyPr/>
          <a:lstStyle/>
          <a:p>
            <a:pPr algn="just">
              <a:lnSpc>
                <a:spcPct val="200000"/>
              </a:lnSpc>
            </a:pPr>
            <a:endParaRPr lang="en-GB"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05791568"/>
      </p:ext>
    </p:extLst>
  </p:cSld>
  <p:clrMapOvr>
    <a:masterClrMapping/>
  </p:clrMapOvr>
  <mc:AlternateContent xmlns:mc="http://schemas.openxmlformats.org/markup-compatibility/2006" xmlns:p14="http://schemas.microsoft.com/office/powerpoint/2010/main">
    <mc:Choice Requires="p14">
      <p:transition spd="slow" p14:dur="2000" advTm="556"/>
    </mc:Choice>
    <mc:Fallback xmlns="">
      <p:transition spd="slow" advTm="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Introduction </a:t>
            </a:r>
            <a:endParaRPr lang="en-GB" sz="72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86644" y="2666999"/>
                <a:ext cx="10018713" cy="4085493"/>
              </a:xfrm>
            </p:spPr>
            <p:txBody>
              <a:bodyPr>
                <a:normAutofit/>
              </a:bodyPr>
              <a:lstStyle/>
              <a:p>
                <a:pPr algn="just">
                  <a:lnSpc>
                    <a:spcPct val="200000"/>
                  </a:lnSpc>
                </a:pPr>
                <a:r>
                  <a:rPr lang="en-US" sz="2800" b="1" dirty="0">
                    <a:latin typeface="Times New Roman" pitchFamily="18" charset="0"/>
                    <a:cs typeface="Times New Roman" pitchFamily="18" charset="0"/>
                  </a:rPr>
                  <a:t>Blood pressure: </a:t>
                </a:r>
                <a:r>
                  <a:rPr lang="en-US" sz="2800" dirty="0">
                    <a:latin typeface="Times New Roman" pitchFamily="18" charset="0"/>
                    <a:cs typeface="Times New Roman" pitchFamily="18" charset="0"/>
                  </a:rPr>
                  <a:t>refers to the force exerted by the blood as it presses against and attempts to stretch the walls of blood vessels.</a:t>
                </a:r>
              </a:p>
              <a:p>
                <a:pPr algn="just">
                  <a:lnSpc>
                    <a:spcPct val="200000"/>
                  </a:lnSpc>
                </a:pPr>
                <a:r>
                  <a:rPr lang="en-US" sz="2800" dirty="0">
                    <a:latin typeface="Times New Roman" pitchFamily="18" charset="0"/>
                    <a:cs typeface="Times New Roman" pitchFamily="18" charset="0"/>
                  </a:rPr>
                  <a:t>B.P = </a:t>
                </a:r>
                <a14:m>
                  <m:oMath xmlns:m="http://schemas.openxmlformats.org/officeDocument/2006/math">
                    <m:f>
                      <m:fPr>
                        <m:ctrlPr>
                          <a:rPr lang="en-US" sz="2800" i="1" smtClean="0">
                            <a:latin typeface="Cambria Math" panose="02040503050406030204" pitchFamily="18" charset="0"/>
                            <a:cs typeface="Times New Roman" pitchFamily="18" charset="0"/>
                          </a:rPr>
                        </m:ctrlPr>
                      </m:fPr>
                      <m:num>
                        <m:r>
                          <a:rPr lang="en-US" sz="2800" b="0" i="0" smtClean="0">
                            <a:latin typeface="Cambria Math"/>
                            <a:cs typeface="Times New Roman" pitchFamily="18" charset="0"/>
                          </a:rPr>
                          <m:t>         </m:t>
                        </m:r>
                        <m:r>
                          <a:rPr lang="en-GB" sz="2800" b="0" i="0" smtClean="0">
                            <a:latin typeface="Cambria Math" panose="02040503050406030204" pitchFamily="18" charset="0"/>
                            <a:cs typeface="Times New Roman" pitchFamily="18" charset="0"/>
                          </a:rPr>
                          <m:t>  </m:t>
                        </m:r>
                        <m:r>
                          <a:rPr lang="en-US" sz="2800" b="0" i="0" smtClean="0">
                            <a:latin typeface="Cambria Math"/>
                            <a:cs typeface="Times New Roman" pitchFamily="18" charset="0"/>
                          </a:rPr>
                          <m:t>  </m:t>
                        </m:r>
                        <m:d>
                          <m:dPr>
                            <m:ctrlPr>
                              <a:rPr lang="en-US" sz="2800" b="0" i="1" smtClean="0">
                                <a:latin typeface="Cambria Math" panose="02040503050406030204" pitchFamily="18" charset="0"/>
                                <a:cs typeface="Times New Roman" pitchFamily="18" charset="0"/>
                              </a:rPr>
                            </m:ctrlPr>
                          </m:dPr>
                          <m:e>
                            <m:r>
                              <m:rPr>
                                <m:sty m:val="p"/>
                              </m:rPr>
                              <a:rPr lang="en-US" sz="2800" b="0" i="0" smtClean="0">
                                <a:solidFill>
                                  <a:srgbClr val="C00000"/>
                                </a:solidFill>
                                <a:latin typeface="Cambria Math"/>
                                <a:cs typeface="Times New Roman" pitchFamily="18" charset="0"/>
                              </a:rPr>
                              <m:t>systolic</m:t>
                            </m:r>
                          </m:e>
                        </m:d>
                        <m:r>
                          <a:rPr lang="en-GB" sz="2800" b="0" i="0" smtClean="0">
                            <a:solidFill>
                              <a:srgbClr val="C00000"/>
                            </a:solidFill>
                            <a:latin typeface="Cambria Math" panose="02040503050406030204" pitchFamily="18" charset="0"/>
                            <a:cs typeface="Times New Roman" pitchFamily="18" charset="0"/>
                          </a:rPr>
                          <m:t>   </m:t>
                        </m:r>
                        <m:r>
                          <a:rPr lang="en-US" sz="2800" b="0" i="0" smtClean="0">
                            <a:latin typeface="Cambria Math"/>
                            <a:cs typeface="Times New Roman" pitchFamily="18" charset="0"/>
                          </a:rPr>
                          <m:t>100−140          </m:t>
                        </m:r>
                      </m:num>
                      <m:den>
                        <m:d>
                          <m:dPr>
                            <m:ctrlPr>
                              <a:rPr lang="en-US" sz="2800" b="0" i="1" smtClean="0">
                                <a:latin typeface="Cambria Math" panose="02040503050406030204" pitchFamily="18" charset="0"/>
                                <a:cs typeface="Times New Roman" pitchFamily="18" charset="0"/>
                              </a:rPr>
                            </m:ctrlPr>
                          </m:dPr>
                          <m:e>
                            <m:r>
                              <m:rPr>
                                <m:sty m:val="p"/>
                              </m:rPr>
                              <a:rPr lang="en-US" sz="2800" b="0" i="0" smtClean="0">
                                <a:solidFill>
                                  <a:srgbClr val="C00000"/>
                                </a:solidFill>
                                <a:latin typeface="Cambria Math"/>
                                <a:cs typeface="Times New Roman" pitchFamily="18" charset="0"/>
                              </a:rPr>
                              <m:t>diastolic</m:t>
                            </m:r>
                          </m:e>
                        </m:d>
                        <m:r>
                          <a:rPr lang="en-GB" sz="2800" b="0" i="1" smtClean="0">
                            <a:solidFill>
                              <a:srgbClr val="C00000"/>
                            </a:solidFill>
                            <a:latin typeface="Cambria Math" panose="02040503050406030204" pitchFamily="18" charset="0"/>
                            <a:cs typeface="Times New Roman" pitchFamily="18" charset="0"/>
                          </a:rPr>
                          <m:t>     </m:t>
                        </m:r>
                        <m:r>
                          <a:rPr lang="en-US" sz="2800" b="0" i="0" smtClean="0">
                            <a:latin typeface="Cambria Math"/>
                            <a:cs typeface="Times New Roman" pitchFamily="18" charset="0"/>
                          </a:rPr>
                          <m:t>60−90</m:t>
                        </m:r>
                      </m:den>
                    </m:f>
                  </m:oMath>
                </a14:m>
                <a:r>
                  <a:rPr lang="en-GB" sz="2800" dirty="0">
                    <a:latin typeface="Times New Roman" panose="02020603050405020304" pitchFamily="18" charset="0"/>
                    <a:cs typeface="Times New Roman" panose="02020603050405020304" pitchFamily="18" charset="0"/>
                  </a:rPr>
                  <a:t> mmHg</a:t>
                </a:r>
              </a:p>
              <a:p>
                <a:pPr marL="0" indent="0" algn="just">
                  <a:lnSpc>
                    <a:spcPct val="200000"/>
                  </a:lnSpc>
                  <a:buNone/>
                </a:pPr>
                <a:endParaRPr lang="en-GB" sz="1800" dirty="0">
                  <a:latin typeface="Times New Roman" panose="02020603050405020304" pitchFamily="18" charset="0"/>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86644" y="2666999"/>
                <a:ext cx="10018713" cy="4085493"/>
              </a:xfrm>
              <a:blipFill rotWithShape="0">
                <a:blip r:embed="rId4"/>
                <a:stretch>
                  <a:fillRect l="-2007" r="-1217"/>
                </a:stretch>
              </a:blipFill>
            </p:spPr>
            <p:txBody>
              <a:bodyPr/>
              <a:lstStyle/>
              <a:p>
                <a:r>
                  <a:rPr lang="en-GB">
                    <a:noFill/>
                  </a:rPr>
                  <a:t> </a:t>
                </a:r>
              </a:p>
            </p:txBody>
          </p:sp>
        </mc:Fallback>
      </mc:AlternateContent>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5356068"/>
      </p:ext>
    </p:extLst>
  </p:cSld>
  <p:clrMapOvr>
    <a:masterClrMapping/>
  </p:clrMapOvr>
  <mc:AlternateContent xmlns:mc="http://schemas.openxmlformats.org/markup-compatibility/2006" xmlns:p14="http://schemas.microsoft.com/office/powerpoint/2010/main">
    <mc:Choice Requires="p14">
      <p:transition spd="slow" p14:dur="2000" advTm="31644"/>
    </mc:Choice>
    <mc:Fallback xmlns="">
      <p:transition spd="slow" advTm="31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Sphygmomanometer </a:t>
            </a:r>
          </a:p>
        </p:txBody>
      </p:sp>
      <p:sp>
        <p:nvSpPr>
          <p:cNvPr id="3" name="Content Placeholder 2"/>
          <p:cNvSpPr>
            <a:spLocks noGrp="1"/>
          </p:cNvSpPr>
          <p:nvPr>
            <p:ph idx="1"/>
          </p:nvPr>
        </p:nvSpPr>
        <p:spPr>
          <a:xfrm>
            <a:off x="1086644" y="2666999"/>
            <a:ext cx="10018713" cy="4085493"/>
          </a:xfrm>
        </p:spPr>
        <p:txBody>
          <a:bodyPr>
            <a:normAutofit/>
          </a:bodyPr>
          <a:lstStyle/>
          <a:p>
            <a:pPr algn="just">
              <a:lnSpc>
                <a:spcPct val="200000"/>
              </a:lnSpc>
            </a:pPr>
            <a:r>
              <a:rPr lang="en-GB" dirty="0">
                <a:latin typeface="Times New Roman" panose="02020603050405020304" pitchFamily="18" charset="0"/>
                <a:cs typeface="Times New Roman" panose="02020603050405020304" pitchFamily="18" charset="0"/>
              </a:rPr>
              <a:t>It is the instrument routinely used for recording arterial blood pressure in humans. </a:t>
            </a:r>
          </a:p>
          <a:p>
            <a:pPr algn="just">
              <a:lnSpc>
                <a:spcPct val="200000"/>
              </a:lnSpc>
            </a:pPr>
            <a:r>
              <a:rPr lang="en-GB" dirty="0">
                <a:latin typeface="Times New Roman" panose="02020603050405020304" pitchFamily="18" charset="0"/>
                <a:cs typeface="Times New Roman" panose="02020603050405020304" pitchFamily="18" charset="0"/>
              </a:rPr>
              <a:t>Different types of BP instruments are in use, but the one in common use is the mercury sphygmomanometer. </a:t>
            </a:r>
          </a:p>
          <a:p>
            <a:pPr marL="1371600" lvl="3" indent="0" algn="just">
              <a:lnSpc>
                <a:spcPct val="200000"/>
              </a:lnSpc>
              <a:buNone/>
            </a:pPr>
            <a:endParaRPr lang="en-GB" sz="1200"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48742845"/>
      </p:ext>
    </p:extLst>
  </p:cSld>
  <p:clrMapOvr>
    <a:masterClrMapping/>
  </p:clrMapOvr>
  <mc:AlternateContent xmlns:mc="http://schemas.openxmlformats.org/markup-compatibility/2006" xmlns:p14="http://schemas.microsoft.com/office/powerpoint/2010/main">
    <mc:Choice Requires="p14">
      <p:transition spd="slow" p14:dur="2000" advTm="23804"/>
    </mc:Choice>
    <mc:Fallback xmlns="">
      <p:transition spd="slow" advTm="23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solidFill>
                  <a:prstClr val="black"/>
                </a:solidFill>
                <a:latin typeface="Times New Roman" panose="02020603050405020304" pitchFamily="18" charset="0"/>
                <a:cs typeface="Times New Roman" panose="02020603050405020304" pitchFamily="18" charset="0"/>
              </a:rPr>
              <a:t>Sphygmomanometer </a:t>
            </a:r>
            <a:endParaRPr lang="en-GB" sz="6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86644" y="2666999"/>
            <a:ext cx="10018713" cy="4085493"/>
          </a:xfrm>
        </p:spPr>
        <p:txBody>
          <a:bodyPr>
            <a:normAutofit/>
          </a:bodyPr>
          <a:lstStyle/>
          <a:p>
            <a:pPr algn="just">
              <a:lnSpc>
                <a:spcPct val="200000"/>
              </a:lnSpc>
            </a:pPr>
            <a:r>
              <a:rPr lang="en-GB" sz="2800" dirty="0">
                <a:latin typeface="Times New Roman" panose="02020603050405020304" pitchFamily="18" charset="0"/>
                <a:cs typeface="Times New Roman" panose="02020603050405020304" pitchFamily="18" charset="0"/>
              </a:rPr>
              <a:t>It consists of the following parts: </a:t>
            </a:r>
          </a:p>
          <a:p>
            <a:pPr marL="914400" lvl="1" indent="-457200" algn="just">
              <a:lnSpc>
                <a:spcPct val="170000"/>
              </a:lnSpc>
              <a:buFont typeface="+mj-lt"/>
              <a:buAutoNum type="arabicPeriod"/>
            </a:pPr>
            <a:r>
              <a:rPr lang="en-GB" sz="2400" dirty="0">
                <a:latin typeface="Times New Roman" panose="02020603050405020304" pitchFamily="18" charset="0"/>
                <a:cs typeface="Times New Roman" panose="02020603050405020304" pitchFamily="18" charset="0"/>
              </a:rPr>
              <a:t>Mercury manometer</a:t>
            </a:r>
          </a:p>
          <a:p>
            <a:pPr marL="914400" lvl="1" indent="-457200" algn="just">
              <a:lnSpc>
                <a:spcPct val="170000"/>
              </a:lnSpc>
              <a:buFont typeface="+mj-lt"/>
              <a:buAutoNum type="arabicPeriod"/>
            </a:pPr>
            <a:r>
              <a:rPr lang="en-GB" sz="2400" dirty="0">
                <a:latin typeface="Times New Roman" panose="02020603050405020304" pitchFamily="18" charset="0"/>
                <a:cs typeface="Times New Roman" panose="02020603050405020304" pitchFamily="18" charset="0"/>
              </a:rPr>
              <a:t>Graduated tube</a:t>
            </a:r>
          </a:p>
          <a:p>
            <a:pPr marL="914400" lvl="1" indent="-457200" algn="just">
              <a:lnSpc>
                <a:spcPct val="170000"/>
              </a:lnSpc>
              <a:buFont typeface="+mj-lt"/>
              <a:buAutoNum type="arabicPeriod"/>
            </a:pPr>
            <a:r>
              <a:rPr lang="en-GB" sz="2400" dirty="0">
                <a:latin typeface="Times New Roman" panose="02020603050405020304" pitchFamily="18" charset="0"/>
                <a:cs typeface="Times New Roman" panose="02020603050405020304" pitchFamily="18" charset="0"/>
              </a:rPr>
              <a:t>The armlet (rubber bag)</a:t>
            </a:r>
          </a:p>
          <a:p>
            <a:pPr marL="914400" lvl="1" indent="-457200" algn="just">
              <a:lnSpc>
                <a:spcPct val="170000"/>
              </a:lnSpc>
              <a:buFont typeface="+mj-lt"/>
              <a:buAutoNum type="arabicPeriod"/>
            </a:pPr>
            <a:r>
              <a:rPr lang="en-GB" sz="2400" dirty="0">
                <a:latin typeface="Times New Roman" panose="02020603050405020304" pitchFamily="18" charset="0"/>
                <a:cs typeface="Times New Roman" panose="02020603050405020304" pitchFamily="18" charset="0"/>
              </a:rPr>
              <a:t>Air pump (rubber bulb)</a:t>
            </a: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26805276"/>
      </p:ext>
    </p:extLst>
  </p:cSld>
  <p:clrMapOvr>
    <a:masterClrMapping/>
  </p:clrMapOvr>
  <mc:AlternateContent xmlns:mc="http://schemas.openxmlformats.org/markup-compatibility/2006" xmlns:p14="http://schemas.microsoft.com/office/powerpoint/2010/main">
    <mc:Choice Requires="p14">
      <p:transition spd="slow" p14:dur="2000" advTm="18926"/>
    </mc:Choice>
    <mc:Fallback xmlns="">
      <p:transition spd="slow" advTm="18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endParaRPr lang="en-GB" sz="6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86644" y="2666999"/>
            <a:ext cx="10018713" cy="4085493"/>
          </a:xfrm>
        </p:spPr>
        <p:txBody>
          <a:bodyPr/>
          <a:lstStyle/>
          <a:p>
            <a:pPr algn="just">
              <a:lnSpc>
                <a:spcPct val="200000"/>
              </a:lnSpc>
            </a:pPr>
            <a:endParaRPr lang="en-GB"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52969492"/>
      </p:ext>
    </p:extLst>
  </p:cSld>
  <p:clrMapOvr>
    <a:masterClrMapping/>
  </p:clrMapOvr>
  <mc:AlternateContent xmlns:mc="http://schemas.openxmlformats.org/markup-compatibility/2006" xmlns:p14="http://schemas.microsoft.com/office/powerpoint/2010/main">
    <mc:Choice Requires="p14">
      <p:transition spd="slow" p14:dur="2000" advTm="551"/>
    </mc:Choice>
    <mc:Fallback xmlns="">
      <p:transition spd="slow" advTm="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solidFill>
                  <a:prstClr val="black"/>
                </a:solidFill>
                <a:latin typeface="Times New Roman" panose="02020603050405020304" pitchFamily="18" charset="0"/>
                <a:cs typeface="Times New Roman" panose="02020603050405020304" pitchFamily="18" charset="0"/>
              </a:rPr>
              <a:t>Mercury manometer </a:t>
            </a:r>
            <a:endParaRPr lang="en-GB" sz="6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86644" y="2666999"/>
            <a:ext cx="10018713" cy="4085493"/>
          </a:xfrm>
        </p:spPr>
        <p:txBody>
          <a:bodyPr>
            <a:normAutofit/>
          </a:bodyPr>
          <a:lstStyle/>
          <a:p>
            <a:pPr algn="just">
              <a:lnSpc>
                <a:spcPct val="250000"/>
              </a:lnSpc>
            </a:pPr>
            <a:r>
              <a:rPr lang="en-GB" sz="3200" dirty="0">
                <a:latin typeface="Times New Roman" panose="02020603050405020304" pitchFamily="18" charset="0"/>
                <a:cs typeface="Times New Roman" panose="02020603050405020304" pitchFamily="18" charset="0"/>
              </a:rPr>
              <a:t>It consist of a reservoir for mercury.</a:t>
            </a:r>
          </a:p>
          <a:p>
            <a:pPr algn="just">
              <a:lnSpc>
                <a:spcPct val="250000"/>
              </a:lnSpc>
            </a:pPr>
            <a:r>
              <a:rPr lang="en-GB" sz="3200" dirty="0">
                <a:latin typeface="Times New Roman" panose="02020603050405020304" pitchFamily="18" charset="0"/>
                <a:cs typeface="Times New Roman" panose="02020603050405020304" pitchFamily="18" charset="0"/>
              </a:rPr>
              <a:t>A stopcock, when closed, prevents the mercury from entering the glass tube. </a:t>
            </a:r>
          </a:p>
          <a:p>
            <a:pPr lvl="5" algn="just">
              <a:lnSpc>
                <a:spcPct val="250000"/>
              </a:lnSpc>
            </a:pPr>
            <a:endParaRPr lang="en-GB" dirty="0">
              <a:latin typeface="Times New Roman" panose="02020603050405020304" pitchFamily="18" charset="0"/>
              <a:cs typeface="Times New Roman" panose="02020603050405020304" pitchFamily="18" charset="0"/>
            </a:endParaRP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55748487"/>
      </p:ext>
    </p:extLst>
  </p:cSld>
  <p:clrMapOvr>
    <a:masterClrMapping/>
  </p:clrMapOvr>
  <mc:AlternateContent xmlns:mc="http://schemas.openxmlformats.org/markup-compatibility/2006" xmlns:p14="http://schemas.microsoft.com/office/powerpoint/2010/main">
    <mc:Choice Requires="p14">
      <p:transition spd="slow" p14:dur="2000" advTm="53003"/>
    </mc:Choice>
    <mc:Fallback xmlns="">
      <p:transition spd="slow" advTm="53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solidFill>
                  <a:prstClr val="black"/>
                </a:solidFill>
                <a:latin typeface="Times New Roman" panose="02020603050405020304" pitchFamily="18" charset="0"/>
                <a:cs typeface="Times New Roman" panose="02020603050405020304" pitchFamily="18" charset="0"/>
              </a:rPr>
              <a:t>The armlet </a:t>
            </a:r>
            <a:endParaRPr lang="en-GB" sz="6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86644" y="2666999"/>
            <a:ext cx="10018713" cy="4085493"/>
          </a:xfrm>
        </p:spPr>
        <p:txBody>
          <a:bodyPr>
            <a:normAutofit/>
          </a:bodyPr>
          <a:lstStyle/>
          <a:p>
            <a:pPr algn="just">
              <a:lnSpc>
                <a:spcPct val="200000"/>
              </a:lnSpc>
            </a:pPr>
            <a:r>
              <a:rPr lang="en-GB" sz="2800" dirty="0">
                <a:latin typeface="Times New Roman" panose="02020603050405020304" pitchFamily="18" charset="0"/>
                <a:cs typeface="Times New Roman" panose="02020603050405020304" pitchFamily="18" charset="0"/>
              </a:rPr>
              <a:t>The “cuff” consist of an inflatable rubber bag, which is fitted with 2 rubber tubes;</a:t>
            </a:r>
          </a:p>
          <a:p>
            <a:pPr marL="971550" lvl="1" indent="-514350" algn="just">
              <a:lnSpc>
                <a:spcPct val="200000"/>
              </a:lnSpc>
              <a:buFont typeface="+mj-lt"/>
              <a:buAutoNum type="romanUcPeriod"/>
            </a:pPr>
            <a:r>
              <a:rPr lang="en-GB" sz="2400" dirty="0">
                <a:latin typeface="Times New Roman" panose="02020603050405020304" pitchFamily="18" charset="0"/>
                <a:cs typeface="Times New Roman" panose="02020603050405020304" pitchFamily="18" charset="0"/>
              </a:rPr>
              <a:t>One connecting it to the mercury reservoir.</a:t>
            </a:r>
          </a:p>
          <a:p>
            <a:pPr marL="971550" lvl="1" indent="-514350" algn="just">
              <a:lnSpc>
                <a:spcPct val="200000"/>
              </a:lnSpc>
              <a:buFont typeface="+mj-lt"/>
              <a:buAutoNum type="romanUcPeriod"/>
            </a:pPr>
            <a:r>
              <a:rPr lang="en-GB" sz="2400" dirty="0">
                <a:latin typeface="Times New Roman" panose="02020603050405020304" pitchFamily="18" charset="0"/>
                <a:cs typeface="Times New Roman" panose="02020603050405020304" pitchFamily="18" charset="0"/>
              </a:rPr>
              <a:t>The other one connecting it to a rubber bulb (air pump).</a:t>
            </a:r>
          </a:p>
          <a:p>
            <a:pPr marL="2686050" lvl="6" indent="0" algn="just">
              <a:lnSpc>
                <a:spcPct val="200000"/>
              </a:lnSpc>
              <a:buNone/>
            </a:pPr>
            <a:endParaRPr lang="en-GB" sz="1200"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45789388"/>
      </p:ext>
    </p:extLst>
  </p:cSld>
  <p:clrMapOvr>
    <a:masterClrMapping/>
  </p:clrMapOvr>
  <mc:AlternateContent xmlns:mc="http://schemas.openxmlformats.org/markup-compatibility/2006" xmlns:p14="http://schemas.microsoft.com/office/powerpoint/2010/main">
    <mc:Choice Requires="p14">
      <p:transition spd="slow" p14:dur="2000" advTm="22227"/>
    </mc:Choice>
    <mc:Fallback xmlns="">
      <p:transition spd="slow" advTm="2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solidFill>
                  <a:prstClr val="black"/>
                </a:solidFill>
                <a:latin typeface="Times New Roman" panose="02020603050405020304" pitchFamily="18" charset="0"/>
                <a:cs typeface="Times New Roman" panose="02020603050405020304" pitchFamily="18" charset="0"/>
              </a:rPr>
              <a:t>The armlet </a:t>
            </a:r>
            <a:endParaRPr lang="en-GB" sz="6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86644" y="2666999"/>
            <a:ext cx="10018713" cy="4085493"/>
          </a:xfrm>
        </p:spPr>
        <p:txBody>
          <a:bodyPr>
            <a:normAutofit/>
          </a:bodyPr>
          <a:lstStyle/>
          <a:p>
            <a:pPr algn="just">
              <a:lnSpc>
                <a:spcPct val="200000"/>
              </a:lnSpc>
            </a:pPr>
            <a:r>
              <a:rPr lang="en-GB" sz="2800" dirty="0">
                <a:latin typeface="Times New Roman" panose="02020603050405020304" pitchFamily="18" charset="0"/>
                <a:cs typeface="Times New Roman" panose="02020603050405020304" pitchFamily="18" charset="0"/>
              </a:rPr>
              <a:t>The bag is enclosed in a long strip of inelastic cloth with a long tapering free end.</a:t>
            </a:r>
          </a:p>
          <a:p>
            <a:pPr algn="just">
              <a:lnSpc>
                <a:spcPct val="200000"/>
              </a:lnSpc>
            </a:pPr>
            <a:r>
              <a:rPr lang="en-GB" sz="2800" dirty="0">
                <a:latin typeface="Times New Roman" panose="02020603050405020304" pitchFamily="18" charset="0"/>
                <a:cs typeface="Times New Roman" panose="02020603050405020304" pitchFamily="18" charset="0"/>
              </a:rPr>
              <a:t>The cloth covering keeps the rubber bag in position around the arm when pressure is being measured. </a:t>
            </a: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98513605"/>
      </p:ext>
    </p:extLst>
  </p:cSld>
  <p:clrMapOvr>
    <a:masterClrMapping/>
  </p:clrMapOvr>
  <mc:AlternateContent xmlns:mc="http://schemas.openxmlformats.org/markup-compatibility/2006" xmlns:p14="http://schemas.microsoft.com/office/powerpoint/2010/main">
    <mc:Choice Requires="p14">
      <p:transition spd="slow" p14:dur="2000" advTm="24935"/>
    </mc:Choice>
    <mc:Fallback xmlns="">
      <p:transition spd="slow" advTm="24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solidFill>
                  <a:prstClr val="black"/>
                </a:solidFill>
                <a:latin typeface="Times New Roman" panose="02020603050405020304" pitchFamily="18" charset="0"/>
                <a:cs typeface="Times New Roman" panose="02020603050405020304" pitchFamily="18" charset="0"/>
              </a:rPr>
              <a:t>The armlet </a:t>
            </a:r>
            <a:endParaRPr lang="en-GB" sz="6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86644" y="2666999"/>
            <a:ext cx="10018713" cy="4085493"/>
          </a:xfrm>
        </p:spPr>
        <p:txBody>
          <a:bodyPr>
            <a:normAutofit/>
          </a:bodyPr>
          <a:lstStyle/>
          <a:p>
            <a:pPr algn="just">
              <a:lnSpc>
                <a:spcPct val="250000"/>
              </a:lnSpc>
            </a:pPr>
            <a:r>
              <a:rPr lang="en-GB" dirty="0">
                <a:latin typeface="Times New Roman" panose="02020603050405020304" pitchFamily="18" charset="0"/>
                <a:cs typeface="Times New Roman" panose="02020603050405020304" pitchFamily="18" charset="0"/>
              </a:rPr>
              <a:t>The rubber bag is 12 cm wide which is enough to form a pressure cone that reaches the underlying artery even in a thick arm. </a:t>
            </a:r>
          </a:p>
          <a:p>
            <a:pPr algn="just">
              <a:lnSpc>
                <a:spcPct val="250000"/>
              </a:lnSpc>
            </a:pPr>
            <a:r>
              <a:rPr lang="en-GB" dirty="0">
                <a:latin typeface="Times New Roman" panose="02020603050405020304" pitchFamily="18" charset="0"/>
                <a:cs typeface="Times New Roman" panose="02020603050405020304" pitchFamily="18" charset="0"/>
              </a:rPr>
              <a:t>As a general rule, the width of the bag should be 20% more than the diameter of the arm, though it should be wider in an obese person. </a:t>
            </a: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8080596"/>
      </p:ext>
    </p:extLst>
  </p:cSld>
  <p:clrMapOvr>
    <a:masterClrMapping/>
  </p:clrMapOvr>
  <mc:AlternateContent xmlns:mc="http://schemas.openxmlformats.org/markup-compatibility/2006" xmlns:p14="http://schemas.microsoft.com/office/powerpoint/2010/main">
    <mc:Choice Requires="p14">
      <p:transition spd="slow" p14:dur="2000" advTm="22144"/>
    </mc:Choice>
    <mc:Fallback xmlns="">
      <p:transition spd="slow" advTm="22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solidFill>
                  <a:prstClr val="black"/>
                </a:solidFill>
                <a:latin typeface="Times New Roman" panose="02020603050405020304" pitchFamily="18" charset="0"/>
                <a:cs typeface="Times New Roman" panose="02020603050405020304" pitchFamily="18" charset="0"/>
              </a:rPr>
              <a:t>The armlet </a:t>
            </a:r>
            <a:endParaRPr lang="en-GB" sz="6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86644" y="2666999"/>
            <a:ext cx="10018713" cy="4085493"/>
          </a:xfrm>
        </p:spPr>
        <p:txBody>
          <a:bodyPr>
            <a:normAutofit/>
          </a:bodyPr>
          <a:lstStyle/>
          <a:p>
            <a:pPr algn="just">
              <a:lnSpc>
                <a:spcPct val="250000"/>
              </a:lnSpc>
            </a:pPr>
            <a:r>
              <a:rPr lang="en-GB" sz="2800" dirty="0">
                <a:latin typeface="Times New Roman" panose="02020603050405020304" pitchFamily="18" charset="0"/>
                <a:cs typeface="Times New Roman" panose="02020603050405020304" pitchFamily="18" charset="0"/>
              </a:rPr>
              <a:t>The recommended width of the bag in different age groups is as:</a:t>
            </a:r>
          </a:p>
          <a:p>
            <a:pPr lvl="1" algn="just">
              <a:lnSpc>
                <a:spcPct val="150000"/>
              </a:lnSpc>
            </a:pPr>
            <a:r>
              <a:rPr lang="en-GB" dirty="0">
                <a:latin typeface="Times New Roman" panose="02020603050405020304" pitchFamily="18" charset="0"/>
                <a:cs typeface="Times New Roman" panose="02020603050405020304" pitchFamily="18" charset="0"/>
              </a:rPr>
              <a:t>Infants (below 1 year) : 2.5 cm </a:t>
            </a:r>
          </a:p>
          <a:p>
            <a:pPr lvl="1" algn="just">
              <a:lnSpc>
                <a:spcPct val="150000"/>
              </a:lnSpc>
            </a:pPr>
            <a:r>
              <a:rPr lang="en-GB" dirty="0">
                <a:latin typeface="Times New Roman" panose="02020603050405020304" pitchFamily="18" charset="0"/>
                <a:cs typeface="Times New Roman" panose="02020603050405020304" pitchFamily="18" charset="0"/>
              </a:rPr>
              <a:t>Below 4 years : 5 cm  </a:t>
            </a:r>
          </a:p>
          <a:p>
            <a:pPr lvl="1" algn="just">
              <a:lnSpc>
                <a:spcPct val="150000"/>
              </a:lnSpc>
            </a:pPr>
            <a:r>
              <a:rPr lang="en-GB" dirty="0">
                <a:latin typeface="Times New Roman" panose="02020603050405020304" pitchFamily="18" charset="0"/>
                <a:cs typeface="Times New Roman" panose="02020603050405020304" pitchFamily="18" charset="0"/>
              </a:rPr>
              <a:t>Below 8 years : 8 cm </a:t>
            </a:r>
          </a:p>
          <a:p>
            <a:pPr lvl="1" algn="just">
              <a:lnSpc>
                <a:spcPct val="150000"/>
              </a:lnSpc>
            </a:pPr>
            <a:r>
              <a:rPr lang="en-GB" dirty="0">
                <a:latin typeface="Times New Roman" panose="02020603050405020304" pitchFamily="18" charset="0"/>
                <a:cs typeface="Times New Roman" panose="02020603050405020304" pitchFamily="18" charset="0"/>
              </a:rPr>
              <a:t>Adults : 12 cm </a:t>
            </a:r>
          </a:p>
          <a:p>
            <a:pPr marL="2743200" lvl="6" indent="0" algn="just">
              <a:lnSpc>
                <a:spcPct val="150000"/>
              </a:lnSpc>
              <a:buNone/>
            </a:pPr>
            <a:endParaRPr lang="en-GB" sz="1600"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22728572"/>
      </p:ext>
    </p:extLst>
  </p:cSld>
  <p:clrMapOvr>
    <a:masterClrMapping/>
  </p:clrMapOvr>
  <mc:AlternateContent xmlns:mc="http://schemas.openxmlformats.org/markup-compatibility/2006" xmlns:p14="http://schemas.microsoft.com/office/powerpoint/2010/main">
    <mc:Choice Requires="p14">
      <p:transition spd="slow" p14:dur="2000" advTm="26956"/>
    </mc:Choice>
    <mc:Fallback xmlns="">
      <p:transition spd="slow" advTm="26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endParaRPr lang="en-GB" sz="6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86644" y="2666999"/>
            <a:ext cx="10018713" cy="4085493"/>
          </a:xfrm>
        </p:spPr>
        <p:txBody>
          <a:bodyPr/>
          <a:lstStyle/>
          <a:p>
            <a:pPr algn="just">
              <a:lnSpc>
                <a:spcPct val="200000"/>
              </a:lnSpc>
            </a:pPr>
            <a:endParaRPr lang="en-GB"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30033412"/>
      </p:ext>
    </p:extLst>
  </p:cSld>
  <p:clrMapOvr>
    <a:masterClrMapping/>
  </p:clrMapOvr>
  <mc:AlternateContent xmlns:mc="http://schemas.openxmlformats.org/markup-compatibility/2006" xmlns:p14="http://schemas.microsoft.com/office/powerpoint/2010/main">
    <mc:Choice Requires="p14">
      <p:transition spd="slow" p14:dur="2000" advTm="898"/>
    </mc:Choice>
    <mc:Fallback xmlns="">
      <p:transition spd="slow" advTm="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Air pump</a:t>
            </a:r>
          </a:p>
        </p:txBody>
      </p:sp>
      <p:sp>
        <p:nvSpPr>
          <p:cNvPr id="3" name="Content Placeholder 2"/>
          <p:cNvSpPr>
            <a:spLocks noGrp="1"/>
          </p:cNvSpPr>
          <p:nvPr>
            <p:ph idx="1"/>
          </p:nvPr>
        </p:nvSpPr>
        <p:spPr>
          <a:xfrm>
            <a:off x="1086644" y="2666999"/>
            <a:ext cx="10018713" cy="4085493"/>
          </a:xfrm>
        </p:spPr>
        <p:txBody>
          <a:bodyPr>
            <a:noAutofit/>
          </a:bodyPr>
          <a:lstStyle/>
          <a:p>
            <a:pPr algn="just">
              <a:lnSpc>
                <a:spcPct val="250000"/>
              </a:lnSpc>
            </a:pPr>
            <a:r>
              <a:rPr lang="en-GB" sz="2800" dirty="0">
                <a:latin typeface="Times New Roman" panose="02020603050405020304" pitchFamily="18" charset="0"/>
                <a:cs typeface="Times New Roman" panose="02020603050405020304" pitchFamily="18" charset="0"/>
              </a:rPr>
              <a:t>It is an oval-shaped rubber bulb of a size that fits into one’s fist. </a:t>
            </a:r>
          </a:p>
          <a:p>
            <a:pPr algn="just">
              <a:lnSpc>
                <a:spcPct val="250000"/>
              </a:lnSpc>
            </a:pPr>
            <a:r>
              <a:rPr lang="en-GB" sz="2800" dirty="0">
                <a:latin typeface="Times New Roman" panose="02020603050405020304" pitchFamily="18" charset="0"/>
                <a:cs typeface="Times New Roman" panose="02020603050405020304" pitchFamily="18" charset="0"/>
              </a:rPr>
              <a:t>It has a leak-valve with a knurled screw where the rubber tube leading to the cuff is attached. </a:t>
            </a:r>
          </a:p>
          <a:p>
            <a:pPr marL="2286000" lvl="5" indent="0" algn="just">
              <a:lnSpc>
                <a:spcPct val="250000"/>
              </a:lnSpc>
              <a:buNone/>
            </a:pPr>
            <a:endParaRPr lang="en-GB"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68655495"/>
      </p:ext>
    </p:extLst>
  </p:cSld>
  <p:clrMapOvr>
    <a:masterClrMapping/>
  </p:clrMapOvr>
  <mc:AlternateContent xmlns:mc="http://schemas.openxmlformats.org/markup-compatibility/2006" xmlns:p14="http://schemas.microsoft.com/office/powerpoint/2010/main">
    <mc:Choice Requires="p14">
      <p:transition spd="slow" p14:dur="2000" advTm="24775"/>
    </mc:Choice>
    <mc:Fallback xmlns="">
      <p:transition spd="slow" advTm="24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Introduction </a:t>
            </a:r>
          </a:p>
        </p:txBody>
      </p:sp>
      <p:sp>
        <p:nvSpPr>
          <p:cNvPr id="3" name="Content Placeholder 2"/>
          <p:cNvSpPr>
            <a:spLocks noGrp="1"/>
          </p:cNvSpPr>
          <p:nvPr>
            <p:ph idx="1"/>
          </p:nvPr>
        </p:nvSpPr>
        <p:spPr>
          <a:xfrm>
            <a:off x="1086644" y="2666999"/>
            <a:ext cx="10018713" cy="4085493"/>
          </a:xfrm>
        </p:spPr>
        <p:txBody>
          <a:bodyPr/>
          <a:lstStyle/>
          <a:p>
            <a:pPr algn="just">
              <a:lnSpc>
                <a:spcPct val="250000"/>
              </a:lnSpc>
            </a:pPr>
            <a:r>
              <a:rPr lang="en-GB" b="1" dirty="0">
                <a:solidFill>
                  <a:srgbClr val="C00000"/>
                </a:solidFill>
                <a:latin typeface="Times New Roman" panose="02020603050405020304" pitchFamily="18" charset="0"/>
                <a:cs typeface="Times New Roman" panose="02020603050405020304" pitchFamily="18" charset="0"/>
              </a:rPr>
              <a:t>Systolic B.P: </a:t>
            </a:r>
            <a:r>
              <a:rPr lang="en-GB" dirty="0">
                <a:latin typeface="Times New Roman" panose="02020603050405020304" pitchFamily="18" charset="0"/>
                <a:cs typeface="Times New Roman" panose="02020603050405020304" pitchFamily="18" charset="0"/>
              </a:rPr>
              <a:t>the maximum pressure exerted on blood vessels during the cardiac cycle.</a:t>
            </a:r>
          </a:p>
          <a:p>
            <a:pPr algn="just">
              <a:lnSpc>
                <a:spcPct val="250000"/>
              </a:lnSpc>
            </a:pPr>
            <a:r>
              <a:rPr lang="en-GB" b="1" dirty="0">
                <a:solidFill>
                  <a:srgbClr val="C00000"/>
                </a:solidFill>
                <a:latin typeface="Times New Roman" panose="02020603050405020304" pitchFamily="18" charset="0"/>
                <a:cs typeface="Times New Roman" panose="02020603050405020304" pitchFamily="18" charset="0"/>
              </a:rPr>
              <a:t>Diastolic B.P: </a:t>
            </a:r>
            <a:r>
              <a:rPr lang="en-GB" dirty="0">
                <a:latin typeface="Times New Roman" panose="02020603050405020304" pitchFamily="18" charset="0"/>
                <a:cs typeface="Times New Roman" panose="02020603050405020304" pitchFamily="18" charset="0"/>
              </a:rPr>
              <a:t>the minimum pressure exerted on blood vessels during the cardiac cycle.</a:t>
            </a: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77484761"/>
      </p:ext>
    </p:extLst>
  </p:cSld>
  <p:clrMapOvr>
    <a:masterClrMapping/>
  </p:clrMapOvr>
  <mc:AlternateContent xmlns:mc="http://schemas.openxmlformats.org/markup-compatibility/2006" xmlns:p14="http://schemas.microsoft.com/office/powerpoint/2010/main">
    <mc:Choice Requires="p14">
      <p:transition spd="slow" p14:dur="2000" advTm="21309"/>
    </mc:Choice>
    <mc:Fallback xmlns="">
      <p:transition spd="slow" advTm="21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Air pump</a:t>
            </a:r>
          </a:p>
        </p:txBody>
      </p:sp>
      <p:sp>
        <p:nvSpPr>
          <p:cNvPr id="3" name="Content Placeholder 2"/>
          <p:cNvSpPr>
            <a:spLocks noGrp="1"/>
          </p:cNvSpPr>
          <p:nvPr>
            <p:ph idx="1"/>
          </p:nvPr>
        </p:nvSpPr>
        <p:spPr>
          <a:xfrm>
            <a:off x="1086644" y="2666999"/>
            <a:ext cx="10018713" cy="4085493"/>
          </a:xfrm>
        </p:spPr>
        <p:txBody>
          <a:bodyPr>
            <a:normAutofit/>
          </a:bodyPr>
          <a:lstStyle/>
          <a:p>
            <a:pPr algn="just">
              <a:lnSpc>
                <a:spcPct val="200000"/>
              </a:lnSpc>
            </a:pPr>
            <a:r>
              <a:rPr lang="en-GB" sz="2800" dirty="0">
                <a:latin typeface="Times New Roman" panose="02020603050405020304" pitchFamily="18" charset="0"/>
                <a:cs typeface="Times New Roman" panose="02020603050405020304" pitchFamily="18" charset="0"/>
              </a:rPr>
              <a:t>The cuff can be inflated by turning the leak valve screw clockwise, and alternately compressing and releasing the bulb. </a:t>
            </a:r>
          </a:p>
          <a:p>
            <a:pPr algn="just">
              <a:lnSpc>
                <a:spcPct val="200000"/>
              </a:lnSpc>
            </a:pPr>
            <a:r>
              <a:rPr lang="en-GB" sz="2800" dirty="0">
                <a:latin typeface="Times New Roman" panose="02020603050405020304" pitchFamily="18" charset="0"/>
                <a:cs typeface="Times New Roman" panose="02020603050405020304" pitchFamily="18" charset="0"/>
              </a:rPr>
              <a:t>Deflation of the bag is achieved by turning this screw anticlockwise. </a:t>
            </a: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35412654"/>
      </p:ext>
    </p:extLst>
  </p:cSld>
  <p:clrMapOvr>
    <a:masterClrMapping/>
  </p:clrMapOvr>
  <mc:AlternateContent xmlns:mc="http://schemas.openxmlformats.org/markup-compatibility/2006" xmlns:p14="http://schemas.microsoft.com/office/powerpoint/2010/main">
    <mc:Choice Requires="p14">
      <p:transition spd="slow" p14:dur="2000" advTm="17817"/>
    </mc:Choice>
    <mc:Fallback xmlns="">
      <p:transition spd="slow" advTm="17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Procedure </a:t>
            </a:r>
          </a:p>
        </p:txBody>
      </p:sp>
      <p:sp>
        <p:nvSpPr>
          <p:cNvPr id="3" name="Content Placeholder 2"/>
          <p:cNvSpPr>
            <a:spLocks noGrp="1"/>
          </p:cNvSpPr>
          <p:nvPr>
            <p:ph idx="1"/>
          </p:nvPr>
        </p:nvSpPr>
        <p:spPr>
          <a:xfrm>
            <a:off x="1086644" y="2666999"/>
            <a:ext cx="10018713" cy="4085493"/>
          </a:xfrm>
        </p:spPr>
        <p:txBody>
          <a:bodyPr>
            <a:normAutofit/>
          </a:bodyPr>
          <a:lstStyle/>
          <a:p>
            <a:pPr algn="just">
              <a:lnSpc>
                <a:spcPct val="200000"/>
              </a:lnSpc>
            </a:pPr>
            <a:r>
              <a:rPr lang="en-GB" dirty="0">
                <a:latin typeface="Times New Roman" panose="02020603050405020304" pitchFamily="18" charset="0"/>
                <a:cs typeface="Times New Roman" panose="02020603050405020304" pitchFamily="18" charset="0"/>
              </a:rPr>
              <a:t>The subject may be lying down (supine) or sitting with the arm at the level of the heart. </a:t>
            </a:r>
          </a:p>
          <a:p>
            <a:pPr algn="just">
              <a:lnSpc>
                <a:spcPct val="200000"/>
              </a:lnSpc>
            </a:pPr>
            <a:r>
              <a:rPr lang="en-GB" dirty="0">
                <a:latin typeface="Times New Roman" panose="02020603050405020304" pitchFamily="18" charset="0"/>
                <a:cs typeface="Times New Roman" panose="02020603050405020304" pitchFamily="18" charset="0"/>
              </a:rPr>
              <a:t>Record the blood pressure first with the </a:t>
            </a:r>
            <a:r>
              <a:rPr lang="en-GB" dirty="0" err="1">
                <a:latin typeface="Times New Roman" panose="02020603050405020304" pitchFamily="18" charset="0"/>
                <a:cs typeface="Times New Roman" panose="02020603050405020304" pitchFamily="18" charset="0"/>
              </a:rPr>
              <a:t>palpatory</a:t>
            </a:r>
            <a:r>
              <a:rPr lang="en-GB" dirty="0">
                <a:latin typeface="Times New Roman" panose="02020603050405020304" pitchFamily="18" charset="0"/>
                <a:cs typeface="Times New Roman" panose="02020603050405020304" pitchFamily="18" charset="0"/>
              </a:rPr>
              <a:t> method, followed by </a:t>
            </a:r>
            <a:r>
              <a:rPr lang="en-GB" dirty="0" err="1">
                <a:latin typeface="Times New Roman" panose="02020603050405020304" pitchFamily="18" charset="0"/>
                <a:cs typeface="Times New Roman" panose="02020603050405020304" pitchFamily="18" charset="0"/>
              </a:rPr>
              <a:t>auscultatory</a:t>
            </a:r>
            <a:r>
              <a:rPr lang="en-GB" dirty="0">
                <a:latin typeface="Times New Roman" panose="02020603050405020304" pitchFamily="18" charset="0"/>
                <a:cs typeface="Times New Roman" panose="02020603050405020304" pitchFamily="18" charset="0"/>
              </a:rPr>
              <a:t> method. </a:t>
            </a:r>
          </a:p>
          <a:p>
            <a:pPr marL="2743200" lvl="6" indent="0" algn="just">
              <a:lnSpc>
                <a:spcPct val="200000"/>
              </a:lnSpc>
              <a:buNone/>
            </a:pPr>
            <a:endParaRPr lang="en-GB" sz="1000" dirty="0">
              <a:latin typeface="Times New Roman" panose="02020603050405020304" pitchFamily="18" charset="0"/>
              <a:cs typeface="Times New Roman" panose="02020603050405020304" pitchFamily="18" charset="0"/>
            </a:endParaRPr>
          </a:p>
        </p:txBody>
      </p:sp>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285052"/>
      </p:ext>
    </p:extLst>
  </p:cSld>
  <p:clrMapOvr>
    <a:masterClrMapping/>
  </p:clrMapOvr>
  <mc:AlternateContent xmlns:mc="http://schemas.openxmlformats.org/markup-compatibility/2006" xmlns:p14="http://schemas.microsoft.com/office/powerpoint/2010/main">
    <mc:Choice Requires="p14">
      <p:transition spd="slow" p14:dur="2000" advTm="15976"/>
    </mc:Choice>
    <mc:Fallback xmlns="">
      <p:transition spd="slow" advTm="15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err="1">
                <a:latin typeface="Times New Roman" panose="02020603050405020304" pitchFamily="18" charset="0"/>
                <a:cs typeface="Times New Roman" panose="02020603050405020304" pitchFamily="18" charset="0"/>
              </a:rPr>
              <a:t>Palpatory</a:t>
            </a:r>
            <a:r>
              <a:rPr lang="en-GB" sz="6000" b="1" dirty="0">
                <a:latin typeface="Times New Roman" panose="02020603050405020304" pitchFamily="18" charset="0"/>
                <a:cs typeface="Times New Roman" panose="02020603050405020304" pitchFamily="18" charset="0"/>
              </a:rPr>
              <a:t> method</a:t>
            </a:r>
          </a:p>
        </p:txBody>
      </p:sp>
      <p:sp>
        <p:nvSpPr>
          <p:cNvPr id="3" name="Content Placeholder 2"/>
          <p:cNvSpPr>
            <a:spLocks noGrp="1"/>
          </p:cNvSpPr>
          <p:nvPr>
            <p:ph idx="1"/>
          </p:nvPr>
        </p:nvSpPr>
        <p:spPr>
          <a:xfrm>
            <a:off x="1086644" y="2666999"/>
            <a:ext cx="10018713" cy="4085493"/>
          </a:xfrm>
        </p:spPr>
        <p:txBody>
          <a:bodyPr>
            <a:normAutofit/>
          </a:bodyPr>
          <a:lstStyle/>
          <a:p>
            <a:pPr marL="457200" indent="-457200" algn="just">
              <a:lnSpc>
                <a:spcPct val="250000"/>
              </a:lnSpc>
              <a:buFont typeface="+mj-lt"/>
              <a:buAutoNum type="arabicPeriod"/>
            </a:pPr>
            <a:r>
              <a:rPr lang="en-GB" dirty="0">
                <a:latin typeface="Times New Roman" panose="02020603050405020304" pitchFamily="18" charset="0"/>
                <a:cs typeface="Times New Roman" panose="02020603050405020304" pitchFamily="18" charset="0"/>
              </a:rPr>
              <a:t>Make the subject sit or lie supine and allow 5 minutes for mental and physical relaxation. </a:t>
            </a:r>
          </a:p>
          <a:p>
            <a:pPr marL="514350" indent="-514350" algn="just">
              <a:lnSpc>
                <a:spcPct val="250000"/>
              </a:lnSpc>
              <a:buFont typeface="+mj-lt"/>
              <a:buAutoNum type="arabicPeriod"/>
            </a:pPr>
            <a:r>
              <a:rPr lang="en-GB" dirty="0">
                <a:latin typeface="Times New Roman" panose="02020603050405020304" pitchFamily="18" charset="0"/>
                <a:cs typeface="Times New Roman" panose="02020603050405020304" pitchFamily="18" charset="0"/>
              </a:rPr>
              <a:t>Release the lock on the mercury reservoir and check that the mercury is at the zero level. </a:t>
            </a:r>
          </a:p>
          <a:p>
            <a:pPr marL="2228850" lvl="5" indent="0" algn="just">
              <a:lnSpc>
                <a:spcPct val="250000"/>
              </a:lnSpc>
              <a:buNone/>
            </a:pPr>
            <a:endParaRPr lang="en-GB" sz="1100" dirty="0">
              <a:latin typeface="Times New Roman" panose="02020603050405020304" pitchFamily="18" charset="0"/>
              <a:cs typeface="Times New Roman" panose="02020603050405020304" pitchFamily="18" charset="0"/>
            </a:endParaRP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92814188"/>
      </p:ext>
    </p:extLst>
  </p:cSld>
  <p:clrMapOvr>
    <a:masterClrMapping/>
  </p:clrMapOvr>
  <mc:AlternateContent xmlns:mc="http://schemas.openxmlformats.org/markup-compatibility/2006" xmlns:p14="http://schemas.microsoft.com/office/powerpoint/2010/main">
    <mc:Choice Requires="p14">
      <p:transition spd="slow" p14:dur="2000" advTm="21643"/>
    </mc:Choice>
    <mc:Fallback xmlns="">
      <p:transition spd="slow" advTm="21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err="1">
                <a:latin typeface="Times New Roman" panose="02020603050405020304" pitchFamily="18" charset="0"/>
                <a:cs typeface="Times New Roman" panose="02020603050405020304" pitchFamily="18" charset="0"/>
              </a:rPr>
              <a:t>Palpatory</a:t>
            </a:r>
            <a:r>
              <a:rPr lang="en-GB" sz="6000" b="1" dirty="0">
                <a:latin typeface="Times New Roman" panose="02020603050405020304" pitchFamily="18" charset="0"/>
                <a:cs typeface="Times New Roman" panose="02020603050405020304" pitchFamily="18" charset="0"/>
              </a:rPr>
              <a:t> method </a:t>
            </a:r>
          </a:p>
        </p:txBody>
      </p:sp>
      <p:sp>
        <p:nvSpPr>
          <p:cNvPr id="3" name="Content Placeholder 2"/>
          <p:cNvSpPr>
            <a:spLocks noGrp="1"/>
          </p:cNvSpPr>
          <p:nvPr>
            <p:ph idx="1"/>
          </p:nvPr>
        </p:nvSpPr>
        <p:spPr>
          <a:xfrm>
            <a:off x="1086644" y="2666999"/>
            <a:ext cx="10018713" cy="4085493"/>
          </a:xfrm>
        </p:spPr>
        <p:txBody>
          <a:bodyPr>
            <a:normAutofit/>
          </a:bodyPr>
          <a:lstStyle/>
          <a:p>
            <a:pPr marL="457200" indent="-457200" algn="just">
              <a:lnSpc>
                <a:spcPct val="250000"/>
              </a:lnSpc>
              <a:buFont typeface="+mj-lt"/>
              <a:buAutoNum type="arabicPeriod" startAt="3"/>
            </a:pPr>
            <a:r>
              <a:rPr lang="en-GB" sz="2800" dirty="0">
                <a:latin typeface="Times New Roman" panose="02020603050405020304" pitchFamily="18" charset="0"/>
                <a:cs typeface="Times New Roman" panose="02020603050405020304" pitchFamily="18" charset="0"/>
              </a:rPr>
              <a:t>Place the cuff around the upper arm, with the </a:t>
            </a:r>
            <a:r>
              <a:rPr lang="en-GB" sz="2800" dirty="0" err="1">
                <a:latin typeface="Times New Roman" panose="02020603050405020304" pitchFamily="18" charset="0"/>
                <a:cs typeface="Times New Roman" panose="02020603050405020304" pitchFamily="18" charset="0"/>
              </a:rPr>
              <a:t>center</a:t>
            </a:r>
            <a:r>
              <a:rPr lang="en-GB" sz="2800" dirty="0">
                <a:latin typeface="Times New Roman" panose="02020603050405020304" pitchFamily="18" charset="0"/>
                <a:cs typeface="Times New Roman" panose="02020603050405020304" pitchFamily="18" charset="0"/>
              </a:rPr>
              <a:t> of the bag lying over the brachial artery, </a:t>
            </a:r>
          </a:p>
          <a:p>
            <a:pPr lvl="1" algn="just">
              <a:lnSpc>
                <a:spcPct val="250000"/>
              </a:lnSpc>
            </a:pPr>
            <a:r>
              <a:rPr lang="en-GB" sz="2400" dirty="0">
                <a:latin typeface="Times New Roman" panose="02020603050405020304" pitchFamily="18" charset="0"/>
                <a:cs typeface="Times New Roman" panose="02020603050405020304" pitchFamily="18" charset="0"/>
              </a:rPr>
              <a:t>keeping the lower edge about 3 cm above the elbow. </a:t>
            </a:r>
          </a:p>
          <a:p>
            <a:pPr marL="2286000" lvl="5" indent="0" algn="just">
              <a:lnSpc>
                <a:spcPct val="250000"/>
              </a:lnSpc>
              <a:buNone/>
            </a:pPr>
            <a:endParaRPr lang="en-GB" sz="1600" dirty="0">
              <a:latin typeface="Times New Roman" panose="02020603050405020304" pitchFamily="18" charset="0"/>
              <a:cs typeface="Times New Roman" panose="02020603050405020304" pitchFamily="18" charset="0"/>
            </a:endParaRP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93641646"/>
      </p:ext>
    </p:extLst>
  </p:cSld>
  <p:clrMapOvr>
    <a:masterClrMapping/>
  </p:clrMapOvr>
  <mc:AlternateContent xmlns:mc="http://schemas.openxmlformats.org/markup-compatibility/2006" xmlns:p14="http://schemas.microsoft.com/office/powerpoint/2010/main">
    <mc:Choice Requires="p14">
      <p:transition spd="slow" p14:dur="2000" advTm="16857"/>
    </mc:Choice>
    <mc:Fallback xmlns="">
      <p:transition spd="slow" advTm="16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err="1">
                <a:latin typeface="Times New Roman" panose="02020603050405020304" pitchFamily="18" charset="0"/>
                <a:cs typeface="Times New Roman" panose="02020603050405020304" pitchFamily="18" charset="0"/>
              </a:rPr>
              <a:t>Palpatory</a:t>
            </a:r>
            <a:r>
              <a:rPr lang="en-GB" sz="6000" b="1" dirty="0">
                <a:latin typeface="Times New Roman" panose="02020603050405020304" pitchFamily="18" charset="0"/>
                <a:cs typeface="Times New Roman" panose="02020603050405020304" pitchFamily="18" charset="0"/>
              </a:rPr>
              <a:t> method </a:t>
            </a:r>
          </a:p>
        </p:txBody>
      </p:sp>
      <p:sp>
        <p:nvSpPr>
          <p:cNvPr id="3" name="Content Placeholder 2"/>
          <p:cNvSpPr>
            <a:spLocks noGrp="1"/>
          </p:cNvSpPr>
          <p:nvPr>
            <p:ph idx="1"/>
          </p:nvPr>
        </p:nvSpPr>
        <p:spPr>
          <a:xfrm>
            <a:off x="1086644" y="2666999"/>
            <a:ext cx="10018713" cy="4085493"/>
          </a:xfrm>
        </p:spPr>
        <p:txBody>
          <a:bodyPr>
            <a:normAutofit/>
          </a:bodyPr>
          <a:lstStyle/>
          <a:p>
            <a:pPr algn="just">
              <a:lnSpc>
                <a:spcPct val="250000"/>
              </a:lnSpc>
            </a:pPr>
            <a:r>
              <a:rPr lang="en-GB" dirty="0">
                <a:latin typeface="Times New Roman" panose="02020603050405020304" pitchFamily="18" charset="0"/>
                <a:cs typeface="Times New Roman" panose="02020603050405020304" pitchFamily="18" charset="0"/>
              </a:rPr>
              <a:t>Wrap the cloth covering around the arm so as to cover the rubber bag completely, and to prevent it bulging out from under the wrapping on inflation. </a:t>
            </a:r>
          </a:p>
          <a:p>
            <a:pPr algn="just">
              <a:lnSpc>
                <a:spcPct val="250000"/>
              </a:lnSpc>
            </a:pPr>
            <a:r>
              <a:rPr lang="en-GB" dirty="0">
                <a:latin typeface="Times New Roman" panose="02020603050405020304" pitchFamily="18" charset="0"/>
                <a:cs typeface="Times New Roman" panose="02020603050405020304" pitchFamily="18" charset="0"/>
              </a:rPr>
              <a:t>The cuff should neither be too tight nor very loose. </a:t>
            </a: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62205713"/>
      </p:ext>
    </p:extLst>
  </p:cSld>
  <p:clrMapOvr>
    <a:masterClrMapping/>
  </p:clrMapOvr>
  <mc:AlternateContent xmlns:mc="http://schemas.openxmlformats.org/markup-compatibility/2006" xmlns:p14="http://schemas.microsoft.com/office/powerpoint/2010/main">
    <mc:Choice Requires="p14">
      <p:transition spd="slow" p14:dur="2000" advTm="23433"/>
    </mc:Choice>
    <mc:Fallback xmlns="">
      <p:transition spd="slow" advTm="23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err="1">
                <a:latin typeface="Times New Roman" panose="02020603050405020304" pitchFamily="18" charset="0"/>
                <a:cs typeface="Times New Roman" panose="02020603050405020304" pitchFamily="18" charset="0"/>
              </a:rPr>
              <a:t>Palpatory</a:t>
            </a:r>
            <a:r>
              <a:rPr lang="en-GB" sz="6000" b="1" dirty="0">
                <a:latin typeface="Times New Roman" panose="02020603050405020304" pitchFamily="18" charset="0"/>
                <a:cs typeface="Times New Roman" panose="02020603050405020304" pitchFamily="18" charset="0"/>
              </a:rPr>
              <a:t> method </a:t>
            </a:r>
          </a:p>
        </p:txBody>
      </p:sp>
      <p:sp>
        <p:nvSpPr>
          <p:cNvPr id="3" name="Content Placeholder 2"/>
          <p:cNvSpPr>
            <a:spLocks noGrp="1"/>
          </p:cNvSpPr>
          <p:nvPr>
            <p:ph idx="1"/>
          </p:nvPr>
        </p:nvSpPr>
        <p:spPr>
          <a:xfrm>
            <a:off x="1086644" y="2666999"/>
            <a:ext cx="10018713" cy="4085493"/>
          </a:xfrm>
        </p:spPr>
        <p:txBody>
          <a:bodyPr>
            <a:normAutofit lnSpcReduction="10000"/>
          </a:bodyPr>
          <a:lstStyle/>
          <a:p>
            <a:pPr marL="457200" indent="-457200" algn="just">
              <a:lnSpc>
                <a:spcPct val="250000"/>
              </a:lnSpc>
              <a:buFont typeface="+mj-lt"/>
              <a:buAutoNum type="arabicPeriod" startAt="4"/>
            </a:pPr>
            <a:r>
              <a:rPr lang="en-GB" sz="2800" dirty="0">
                <a:latin typeface="Times New Roman" panose="02020603050405020304" pitchFamily="18" charset="0"/>
                <a:cs typeface="Times New Roman" panose="02020603050405020304" pitchFamily="18" charset="0"/>
              </a:rPr>
              <a:t>Palpate the radial artery at the wrist and feel its pulsations with the tips of your fingers. </a:t>
            </a:r>
          </a:p>
          <a:p>
            <a:pPr algn="just">
              <a:lnSpc>
                <a:spcPct val="250000"/>
              </a:lnSpc>
            </a:pPr>
            <a:r>
              <a:rPr lang="en-GB" dirty="0">
                <a:latin typeface="Times New Roman" panose="02020603050405020304" pitchFamily="18" charset="0"/>
                <a:cs typeface="Times New Roman" panose="02020603050405020304" pitchFamily="18" charset="0"/>
              </a:rPr>
              <a:t>Keeping your fingers on the pulse, hold the air bulb in the palm of your other hand and tighten the leak valve screw with your thumb and fingers. </a:t>
            </a: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7657724"/>
      </p:ext>
    </p:extLst>
  </p:cSld>
  <p:clrMapOvr>
    <a:masterClrMapping/>
  </p:clrMapOvr>
  <mc:AlternateContent xmlns:mc="http://schemas.openxmlformats.org/markup-compatibility/2006" xmlns:p14="http://schemas.microsoft.com/office/powerpoint/2010/main">
    <mc:Choice Requires="p14">
      <p:transition spd="slow" p14:dur="2000" advTm="21659"/>
    </mc:Choice>
    <mc:Fallback xmlns="">
      <p:transition spd="slow" advTm="21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err="1">
                <a:latin typeface="Times New Roman" panose="02020603050405020304" pitchFamily="18" charset="0"/>
                <a:cs typeface="Times New Roman" panose="02020603050405020304" pitchFamily="18" charset="0"/>
              </a:rPr>
              <a:t>Palpatory</a:t>
            </a:r>
            <a:r>
              <a:rPr lang="en-GB" sz="6000" b="1" dirty="0">
                <a:latin typeface="Times New Roman" panose="02020603050405020304" pitchFamily="18" charset="0"/>
                <a:cs typeface="Times New Roman" panose="02020603050405020304" pitchFamily="18" charset="0"/>
              </a:rPr>
              <a:t> method </a:t>
            </a:r>
          </a:p>
        </p:txBody>
      </p:sp>
      <p:sp>
        <p:nvSpPr>
          <p:cNvPr id="3" name="Content Placeholder 2"/>
          <p:cNvSpPr>
            <a:spLocks noGrp="1"/>
          </p:cNvSpPr>
          <p:nvPr>
            <p:ph idx="1"/>
          </p:nvPr>
        </p:nvSpPr>
        <p:spPr>
          <a:xfrm>
            <a:off x="1086644" y="2666999"/>
            <a:ext cx="10018713" cy="4085493"/>
          </a:xfrm>
        </p:spPr>
        <p:txBody>
          <a:bodyPr/>
          <a:lstStyle/>
          <a:p>
            <a:pPr marL="457200" indent="-457200" algn="just">
              <a:lnSpc>
                <a:spcPct val="250000"/>
              </a:lnSpc>
              <a:buFont typeface="+mj-lt"/>
              <a:buAutoNum type="arabicPeriod" startAt="5"/>
            </a:pPr>
            <a:r>
              <a:rPr lang="en-GB" dirty="0">
                <a:latin typeface="Times New Roman" panose="02020603050405020304" pitchFamily="18" charset="0"/>
                <a:cs typeface="Times New Roman" panose="02020603050405020304" pitchFamily="18" charset="0"/>
              </a:rPr>
              <a:t>Inflate the cuff slowly until the pulsations disappear; note the reading then raise the pressure another 30–40 mm Hg. </a:t>
            </a:r>
          </a:p>
          <a:p>
            <a:pPr marL="457200" indent="-457200" algn="just">
              <a:lnSpc>
                <a:spcPct val="250000"/>
              </a:lnSpc>
              <a:buFont typeface="+mj-lt"/>
              <a:buAutoNum type="arabicPeriod" startAt="5"/>
            </a:pPr>
            <a:r>
              <a:rPr lang="en-GB" dirty="0">
                <a:latin typeface="Times New Roman" panose="02020603050405020304" pitchFamily="18" charset="0"/>
                <a:cs typeface="Times New Roman" panose="02020603050405020304" pitchFamily="18" charset="0"/>
              </a:rPr>
              <a:t>Open the leak valve and control it so that the pressure gradually falls in steps of 2–3 mm Hg. Note the reading when the pulse just reappears. </a:t>
            </a: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5597281"/>
      </p:ext>
    </p:extLst>
  </p:cSld>
  <p:clrMapOvr>
    <a:masterClrMapping/>
  </p:clrMapOvr>
  <mc:AlternateContent xmlns:mc="http://schemas.openxmlformats.org/markup-compatibility/2006" xmlns:p14="http://schemas.microsoft.com/office/powerpoint/2010/main">
    <mc:Choice Requires="p14">
      <p:transition spd="slow" p14:dur="2000" advTm="28284"/>
    </mc:Choice>
    <mc:Fallback xmlns="">
      <p:transition spd="slow" advTm="28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err="1">
                <a:latin typeface="Times New Roman" panose="02020603050405020304" pitchFamily="18" charset="0"/>
                <a:cs typeface="Times New Roman" panose="02020603050405020304" pitchFamily="18" charset="0"/>
              </a:rPr>
              <a:t>Palpatory</a:t>
            </a:r>
            <a:r>
              <a:rPr lang="en-GB" sz="6000" b="1" dirty="0">
                <a:latin typeface="Times New Roman" panose="02020603050405020304" pitchFamily="18" charset="0"/>
                <a:cs typeface="Times New Roman" panose="02020603050405020304" pitchFamily="18" charset="0"/>
              </a:rPr>
              <a:t> method </a:t>
            </a:r>
          </a:p>
        </p:txBody>
      </p:sp>
      <p:sp>
        <p:nvSpPr>
          <p:cNvPr id="3" name="Content Placeholder 2"/>
          <p:cNvSpPr>
            <a:spLocks noGrp="1"/>
          </p:cNvSpPr>
          <p:nvPr>
            <p:ph idx="1"/>
          </p:nvPr>
        </p:nvSpPr>
        <p:spPr>
          <a:xfrm>
            <a:off x="1086644" y="2666999"/>
            <a:ext cx="10018713" cy="4085493"/>
          </a:xfrm>
        </p:spPr>
        <p:txBody>
          <a:bodyPr>
            <a:normAutofit lnSpcReduction="10000"/>
          </a:bodyPr>
          <a:lstStyle/>
          <a:p>
            <a:pPr algn="just">
              <a:lnSpc>
                <a:spcPct val="250000"/>
              </a:lnSpc>
            </a:pPr>
            <a:r>
              <a:rPr lang="en-GB" dirty="0">
                <a:latin typeface="Times New Roman" panose="02020603050405020304" pitchFamily="18" charset="0"/>
                <a:cs typeface="Times New Roman" panose="02020603050405020304" pitchFamily="18" charset="0"/>
              </a:rPr>
              <a:t>The pressure at	which	the	pulse is first felt is the systolic pressure. </a:t>
            </a:r>
          </a:p>
          <a:p>
            <a:pPr algn="just">
              <a:lnSpc>
                <a:spcPct val="250000"/>
              </a:lnSpc>
            </a:pPr>
            <a:r>
              <a:rPr lang="en-GB" dirty="0">
                <a:latin typeface="Times New Roman" panose="02020603050405020304" pitchFamily="18" charset="0"/>
                <a:cs typeface="Times New Roman" panose="02020603050405020304" pitchFamily="18" charset="0"/>
              </a:rPr>
              <a:t>It corresponds to the time when, at the peak of each systole, small amounts of blood start to flow through the compressed segment of the brachial artery.</a:t>
            </a:r>
          </a:p>
          <a:p>
            <a:pPr algn="just">
              <a:lnSpc>
                <a:spcPct val="250000"/>
              </a:lnSpc>
            </a:pPr>
            <a:r>
              <a:rPr lang="en-GB" dirty="0">
                <a:latin typeface="Times New Roman" panose="02020603050405020304" pitchFamily="18" charset="0"/>
                <a:cs typeface="Times New Roman" panose="02020603050405020304" pitchFamily="18" charset="0"/>
              </a:rPr>
              <a:t>Deflate the bag quickly to bring the mercury to the zero level.</a:t>
            </a:r>
          </a:p>
          <a:p>
            <a:pPr marL="2286000" lvl="5" indent="0" algn="just">
              <a:lnSpc>
                <a:spcPct val="250000"/>
              </a:lnSpc>
              <a:buNone/>
            </a:pPr>
            <a:endParaRPr lang="en-GB" sz="1200" dirty="0">
              <a:latin typeface="Times New Roman" panose="02020603050405020304" pitchFamily="18" charset="0"/>
              <a:cs typeface="Times New Roman" panose="02020603050405020304" pitchFamily="18" charset="0"/>
            </a:endParaRP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2373968"/>
      </p:ext>
    </p:extLst>
  </p:cSld>
  <p:clrMapOvr>
    <a:masterClrMapping/>
  </p:clrMapOvr>
  <mc:AlternateContent xmlns:mc="http://schemas.openxmlformats.org/markup-compatibility/2006" xmlns:p14="http://schemas.microsoft.com/office/powerpoint/2010/main">
    <mc:Choice Requires="p14">
      <p:transition spd="slow" p14:dur="2000" advTm="26727"/>
    </mc:Choice>
    <mc:Fallback xmlns="">
      <p:transition spd="slow" advTm="26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err="1">
                <a:latin typeface="Times New Roman" panose="02020603050405020304" pitchFamily="18" charset="0"/>
                <a:cs typeface="Times New Roman" panose="02020603050405020304" pitchFamily="18" charset="0"/>
              </a:rPr>
              <a:t>Palpatory</a:t>
            </a:r>
            <a:r>
              <a:rPr lang="en-GB" sz="6000" b="1" dirty="0">
                <a:latin typeface="Times New Roman" panose="02020603050405020304" pitchFamily="18" charset="0"/>
                <a:cs typeface="Times New Roman" panose="02020603050405020304" pitchFamily="18" charset="0"/>
              </a:rPr>
              <a:t> method </a:t>
            </a:r>
          </a:p>
        </p:txBody>
      </p:sp>
      <p:sp>
        <p:nvSpPr>
          <p:cNvPr id="3" name="Content Placeholder 2"/>
          <p:cNvSpPr>
            <a:spLocks noGrp="1"/>
          </p:cNvSpPr>
          <p:nvPr>
            <p:ph idx="1"/>
          </p:nvPr>
        </p:nvSpPr>
        <p:spPr>
          <a:xfrm>
            <a:off x="1086644" y="2666999"/>
            <a:ext cx="10018713" cy="4085493"/>
          </a:xfrm>
        </p:spPr>
        <p:txBody>
          <a:bodyPr>
            <a:normAutofit lnSpcReduction="10000"/>
          </a:bodyPr>
          <a:lstStyle/>
          <a:p>
            <a:pPr marL="457200" indent="-457200" algn="just">
              <a:lnSpc>
                <a:spcPct val="300000"/>
              </a:lnSpc>
              <a:buFont typeface="+mj-lt"/>
              <a:buAutoNum type="arabicPeriod" startAt="7"/>
            </a:pPr>
            <a:r>
              <a:rPr lang="en-GB" sz="2800" dirty="0">
                <a:latin typeface="Times New Roman" panose="02020603050405020304" pitchFamily="18" charset="0"/>
                <a:cs typeface="Times New Roman" panose="02020603050405020304" pitchFamily="18" charset="0"/>
              </a:rPr>
              <a:t> Record the pressure in the other arm. </a:t>
            </a:r>
          </a:p>
          <a:p>
            <a:pPr algn="just">
              <a:lnSpc>
                <a:spcPct val="300000"/>
              </a:lnSpc>
            </a:pPr>
            <a:r>
              <a:rPr lang="en-GB" sz="2800" dirty="0">
                <a:latin typeface="Times New Roman" panose="02020603050405020304" pitchFamily="18" charset="0"/>
                <a:cs typeface="Times New Roman" panose="02020603050405020304" pitchFamily="18" charset="0"/>
              </a:rPr>
              <a:t>Take 3 readings in each arm, deflating the cuff for a few minutes between each determination.</a:t>
            </a:r>
          </a:p>
          <a:p>
            <a:pPr marL="2743200" lvl="6" indent="0" algn="just">
              <a:lnSpc>
                <a:spcPct val="300000"/>
              </a:lnSpc>
              <a:buNone/>
            </a:pPr>
            <a:endParaRPr lang="en-GB" sz="1200" dirty="0">
              <a:latin typeface="Times New Roman" panose="02020603050405020304" pitchFamily="18" charset="0"/>
              <a:cs typeface="Times New Roman" panose="02020603050405020304" pitchFamily="18" charset="0"/>
            </a:endParaRP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9272893"/>
      </p:ext>
    </p:extLst>
  </p:cSld>
  <p:clrMapOvr>
    <a:masterClrMapping/>
  </p:clrMapOvr>
  <mc:AlternateContent xmlns:mc="http://schemas.openxmlformats.org/markup-compatibility/2006" xmlns:p14="http://schemas.microsoft.com/office/powerpoint/2010/main">
    <mc:Choice Requires="p14">
      <p:transition spd="slow" p14:dur="2000" advTm="12222"/>
    </mc:Choice>
    <mc:Fallback xmlns="">
      <p:transition spd="slow" advTm="12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fontScale="90000"/>
          </a:bodyPr>
          <a:lstStyle/>
          <a:p>
            <a:pPr algn="l"/>
            <a:r>
              <a:rPr lang="en-GB" sz="6000" b="1" dirty="0" err="1">
                <a:latin typeface="Times New Roman" panose="02020603050405020304" pitchFamily="18" charset="0"/>
                <a:cs typeface="Times New Roman" panose="02020603050405020304" pitchFamily="18" charset="0"/>
              </a:rPr>
              <a:t>Auscultatory</a:t>
            </a:r>
            <a:r>
              <a:rPr lang="en-GB" sz="6000" b="1" dirty="0">
                <a:latin typeface="Times New Roman" panose="02020603050405020304" pitchFamily="18" charset="0"/>
                <a:cs typeface="Times New Roman" panose="02020603050405020304" pitchFamily="18" charset="0"/>
              </a:rPr>
              <a:t> method (</a:t>
            </a:r>
            <a:r>
              <a:rPr lang="en-GB" sz="6000" b="1" dirty="0" err="1">
                <a:latin typeface="Times New Roman" panose="02020603050405020304" pitchFamily="18" charset="0"/>
                <a:cs typeface="Times New Roman" panose="02020603050405020304" pitchFamily="18" charset="0"/>
              </a:rPr>
              <a:t>Korotkoff</a:t>
            </a:r>
            <a:r>
              <a:rPr lang="en-GB" sz="6000" b="1" dirty="0">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a:xfrm>
            <a:off x="1086644" y="2666999"/>
            <a:ext cx="10018713" cy="4085493"/>
          </a:xfrm>
        </p:spPr>
        <p:txBody>
          <a:bodyPr>
            <a:normAutofit/>
          </a:bodyPr>
          <a:lstStyle/>
          <a:p>
            <a:pPr marL="457200" indent="-457200" algn="just">
              <a:lnSpc>
                <a:spcPct val="200000"/>
              </a:lnSpc>
              <a:buFont typeface="+mj-lt"/>
              <a:buAutoNum type="arabicPeriod"/>
            </a:pPr>
            <a:r>
              <a:rPr lang="en-GB" dirty="0">
                <a:latin typeface="Times New Roman" panose="02020603050405020304" pitchFamily="18" charset="0"/>
                <a:cs typeface="Times New Roman" panose="02020603050405020304" pitchFamily="18" charset="0"/>
              </a:rPr>
              <a:t>Place the cuff over the upper arm as described above, and record the BP by the </a:t>
            </a:r>
            <a:r>
              <a:rPr lang="en-GB" dirty="0" err="1">
                <a:latin typeface="Times New Roman" panose="02020603050405020304" pitchFamily="18" charset="0"/>
                <a:cs typeface="Times New Roman" panose="02020603050405020304" pitchFamily="18" charset="0"/>
              </a:rPr>
              <a:t>palpatory</a:t>
            </a:r>
            <a:r>
              <a:rPr lang="en-GB" dirty="0">
                <a:latin typeface="Times New Roman" panose="02020603050405020304" pitchFamily="18" charset="0"/>
                <a:cs typeface="Times New Roman" panose="02020603050405020304" pitchFamily="18" charset="0"/>
              </a:rPr>
              <a:t> method. </a:t>
            </a:r>
          </a:p>
          <a:p>
            <a:pPr marL="457200" indent="-457200" algn="just">
              <a:lnSpc>
                <a:spcPct val="200000"/>
              </a:lnSpc>
              <a:buFont typeface="+mj-lt"/>
              <a:buAutoNum type="arabicPeriod"/>
            </a:pPr>
            <a:r>
              <a:rPr lang="en-GB" dirty="0">
                <a:latin typeface="Times New Roman" panose="02020603050405020304" pitchFamily="18" charset="0"/>
                <a:cs typeface="Times New Roman" panose="02020603050405020304" pitchFamily="18" charset="0"/>
              </a:rPr>
              <a:t>Locate the bifurcation of brachial artery. Mark the point of arterial pulsation with a sketch pen.  </a:t>
            </a:r>
          </a:p>
        </p:txBody>
      </p:sp>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6678322"/>
      </p:ext>
    </p:extLst>
  </p:cSld>
  <p:clrMapOvr>
    <a:masterClrMapping/>
  </p:clrMapOvr>
  <mc:AlternateContent xmlns:mc="http://schemas.openxmlformats.org/markup-compatibility/2006" xmlns:p14="http://schemas.microsoft.com/office/powerpoint/2010/main">
    <mc:Choice Requires="p14">
      <p:transition spd="slow" p14:dur="2000" advTm="23682"/>
    </mc:Choice>
    <mc:Fallback xmlns="">
      <p:transition spd="slow" advTm="23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Physiological variation in BP</a:t>
            </a:r>
          </a:p>
        </p:txBody>
      </p:sp>
      <p:sp>
        <p:nvSpPr>
          <p:cNvPr id="3" name="Content Placeholder 2"/>
          <p:cNvSpPr>
            <a:spLocks noGrp="1"/>
          </p:cNvSpPr>
          <p:nvPr>
            <p:ph idx="1"/>
          </p:nvPr>
        </p:nvSpPr>
        <p:spPr>
          <a:xfrm>
            <a:off x="1086644" y="2666999"/>
            <a:ext cx="10018713" cy="4085493"/>
          </a:xfrm>
        </p:spPr>
        <p:txBody>
          <a:bodyPr>
            <a:noAutofit/>
          </a:bodyPr>
          <a:lstStyle/>
          <a:p>
            <a:pPr algn="just">
              <a:lnSpc>
                <a:spcPct val="200000"/>
              </a:lnSpc>
            </a:pPr>
            <a:r>
              <a:rPr lang="en-GB" sz="2800" dirty="0">
                <a:latin typeface="Times New Roman" panose="02020603050405020304" pitchFamily="18" charset="0"/>
                <a:cs typeface="Times New Roman" panose="02020603050405020304" pitchFamily="18" charset="0"/>
              </a:rPr>
              <a:t>Normally, variations in BP occur as mentioned below: </a:t>
            </a:r>
          </a:p>
          <a:p>
            <a:pPr lvl="1" algn="just">
              <a:lnSpc>
                <a:spcPct val="200000"/>
              </a:lnSpc>
            </a:pPr>
            <a:r>
              <a:rPr lang="en-GB" sz="2800" dirty="0">
                <a:latin typeface="Times New Roman" panose="02020603050405020304" pitchFamily="18" charset="0"/>
                <a:cs typeface="Times New Roman" panose="02020603050405020304" pitchFamily="18" charset="0"/>
              </a:rPr>
              <a:t>Age, sex, body build and obesity, diurnal variations, digestion, emotional stress, posture, muscular exercise, sleep, &amp; pregnancy.</a:t>
            </a:r>
          </a:p>
          <a:p>
            <a:pPr marL="3657600" lvl="8" indent="0" algn="just">
              <a:lnSpc>
                <a:spcPct val="200000"/>
              </a:lnSpc>
              <a:buNone/>
            </a:pPr>
            <a:endParaRPr lang="en-GB" sz="1000" dirty="0">
              <a:latin typeface="Times New Roman" panose="02020603050405020304" pitchFamily="18" charset="0"/>
              <a:cs typeface="Times New Roman" panose="02020603050405020304" pitchFamily="18" charset="0"/>
            </a:endParaRP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13595381"/>
      </p:ext>
    </p:extLst>
  </p:cSld>
  <p:clrMapOvr>
    <a:masterClrMapping/>
  </p:clrMapOvr>
  <mc:AlternateContent xmlns:mc="http://schemas.openxmlformats.org/markup-compatibility/2006" xmlns:p14="http://schemas.microsoft.com/office/powerpoint/2010/main">
    <mc:Choice Requires="p14">
      <p:transition spd="slow" p14:dur="2000" advTm="27239"/>
    </mc:Choice>
    <mc:Fallback xmlns="">
      <p:transition spd="slow" advTm="27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fontScale="90000"/>
          </a:bodyPr>
          <a:lstStyle/>
          <a:p>
            <a:pPr algn="l"/>
            <a:r>
              <a:rPr lang="en-GB" sz="6000" b="1" dirty="0" err="1">
                <a:latin typeface="Times New Roman" panose="02020603050405020304" pitchFamily="18" charset="0"/>
                <a:cs typeface="Times New Roman" panose="02020603050405020304" pitchFamily="18" charset="0"/>
              </a:rPr>
              <a:t>Auscultatory</a:t>
            </a:r>
            <a:r>
              <a:rPr lang="en-GB" sz="6000" b="1" dirty="0">
                <a:latin typeface="Times New Roman" panose="02020603050405020304" pitchFamily="18" charset="0"/>
                <a:cs typeface="Times New Roman" panose="02020603050405020304" pitchFamily="18" charset="0"/>
              </a:rPr>
              <a:t> method (</a:t>
            </a:r>
            <a:r>
              <a:rPr lang="en-GB" sz="6000" b="1" dirty="0" err="1">
                <a:latin typeface="Times New Roman" panose="02020603050405020304" pitchFamily="18" charset="0"/>
                <a:cs typeface="Times New Roman" panose="02020603050405020304" pitchFamily="18" charset="0"/>
              </a:rPr>
              <a:t>Korotkoff</a:t>
            </a:r>
            <a:r>
              <a:rPr lang="en-GB" sz="6000" b="1" dirty="0">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a:xfrm>
            <a:off x="1086644" y="2666999"/>
            <a:ext cx="10018713" cy="4085493"/>
          </a:xfrm>
        </p:spPr>
        <p:txBody>
          <a:bodyPr>
            <a:normAutofit/>
          </a:bodyPr>
          <a:lstStyle/>
          <a:p>
            <a:pPr marL="457200" indent="-457200" algn="just">
              <a:lnSpc>
                <a:spcPct val="200000"/>
              </a:lnSpc>
              <a:buFont typeface="+mj-lt"/>
              <a:buAutoNum type="arabicPeriod" startAt="3"/>
            </a:pPr>
            <a:r>
              <a:rPr lang="en-GB" dirty="0">
                <a:latin typeface="Times New Roman" panose="02020603050405020304" pitchFamily="18" charset="0"/>
                <a:cs typeface="Times New Roman" panose="02020603050405020304" pitchFamily="18" charset="0"/>
              </a:rPr>
              <a:t> Place the chest-piece of the stethoscope on this point and keep it in position with your fingers and thumb.</a:t>
            </a:r>
          </a:p>
          <a:p>
            <a:pPr marL="457200" indent="-457200" algn="just">
              <a:lnSpc>
                <a:spcPct val="200000"/>
              </a:lnSpc>
              <a:buFont typeface="+mj-lt"/>
              <a:buAutoNum type="arabicPeriod" startAt="3"/>
            </a:pPr>
            <a:r>
              <a:rPr lang="en-GB" dirty="0">
                <a:latin typeface="Times New Roman" panose="02020603050405020304" pitchFamily="18" charset="0"/>
                <a:cs typeface="Times New Roman" panose="02020603050405020304" pitchFamily="18" charset="0"/>
              </a:rPr>
              <a:t>Inflate the cuff rapidly, by compressing and releasing the air pump alternately. Raise the pressure to 40 to 50 mm Hg above the systolic level as determined by the </a:t>
            </a:r>
            <a:r>
              <a:rPr lang="en-GB" dirty="0" err="1">
                <a:latin typeface="Times New Roman" panose="02020603050405020304" pitchFamily="18" charset="0"/>
                <a:cs typeface="Times New Roman" panose="02020603050405020304" pitchFamily="18" charset="0"/>
              </a:rPr>
              <a:t>palpatory</a:t>
            </a:r>
            <a:r>
              <a:rPr lang="en-GB" dirty="0">
                <a:latin typeface="Times New Roman" panose="02020603050405020304" pitchFamily="18" charset="0"/>
                <a:cs typeface="Times New Roman" panose="02020603050405020304" pitchFamily="18" charset="0"/>
              </a:rPr>
              <a:t> method. </a:t>
            </a: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0606893"/>
      </p:ext>
    </p:extLst>
  </p:cSld>
  <p:clrMapOvr>
    <a:masterClrMapping/>
  </p:clrMapOvr>
  <mc:AlternateContent xmlns:mc="http://schemas.openxmlformats.org/markup-compatibility/2006" xmlns:p14="http://schemas.microsoft.com/office/powerpoint/2010/main">
    <mc:Choice Requires="p14">
      <p:transition spd="slow" p14:dur="2000" advTm="23557"/>
    </mc:Choice>
    <mc:Fallback xmlns="">
      <p:transition spd="slow" advTm="23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fontScale="90000"/>
          </a:bodyPr>
          <a:lstStyle/>
          <a:p>
            <a:pPr algn="l"/>
            <a:r>
              <a:rPr lang="en-GB" sz="6000" b="1" dirty="0" err="1">
                <a:latin typeface="Times New Roman" panose="02020603050405020304" pitchFamily="18" charset="0"/>
                <a:cs typeface="Times New Roman" panose="02020603050405020304" pitchFamily="18" charset="0"/>
              </a:rPr>
              <a:t>Auscultatory</a:t>
            </a:r>
            <a:r>
              <a:rPr lang="en-GB" sz="6000" b="1" dirty="0">
                <a:latin typeface="Times New Roman" panose="02020603050405020304" pitchFamily="18" charset="0"/>
                <a:cs typeface="Times New Roman" panose="02020603050405020304" pitchFamily="18" charset="0"/>
              </a:rPr>
              <a:t> method (</a:t>
            </a:r>
            <a:r>
              <a:rPr lang="en-GB" sz="6000" b="1" dirty="0" err="1">
                <a:latin typeface="Times New Roman" panose="02020603050405020304" pitchFamily="18" charset="0"/>
                <a:cs typeface="Times New Roman" panose="02020603050405020304" pitchFamily="18" charset="0"/>
              </a:rPr>
              <a:t>Korotkoff</a:t>
            </a:r>
            <a:r>
              <a:rPr lang="en-GB" sz="6000" b="1" dirty="0">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a:xfrm>
            <a:off x="1086644" y="2666999"/>
            <a:ext cx="10018713" cy="4085493"/>
          </a:xfrm>
        </p:spPr>
        <p:txBody>
          <a:bodyPr>
            <a:normAutofit/>
          </a:bodyPr>
          <a:lstStyle/>
          <a:p>
            <a:pPr marL="457200" indent="-457200" algn="just">
              <a:lnSpc>
                <a:spcPct val="250000"/>
              </a:lnSpc>
              <a:buFont typeface="+mj-lt"/>
              <a:buAutoNum type="arabicPeriod" startAt="5"/>
            </a:pPr>
            <a:r>
              <a:rPr lang="en-GB" sz="2800" dirty="0">
                <a:latin typeface="Times New Roman" panose="02020603050405020304" pitchFamily="18" charset="0"/>
                <a:cs typeface="Times New Roman" panose="02020603050405020304" pitchFamily="18" charset="0"/>
              </a:rPr>
              <a:t>Lower the pressure gradually until a clear, sharp, tapping sound is heard. </a:t>
            </a:r>
          </a:p>
          <a:p>
            <a:pPr lvl="1" algn="just">
              <a:lnSpc>
                <a:spcPct val="210000"/>
              </a:lnSpc>
            </a:pPr>
            <a:r>
              <a:rPr lang="en-GB" sz="2400" dirty="0">
                <a:latin typeface="Times New Roman" panose="02020603050405020304" pitchFamily="18" charset="0"/>
                <a:cs typeface="Times New Roman" panose="02020603050405020304" pitchFamily="18" charset="0"/>
              </a:rPr>
              <a:t>Continue to lower the pressure and try to note a change in the character of the sounds (</a:t>
            </a:r>
            <a:r>
              <a:rPr lang="en-GB" sz="2400" dirty="0" err="1">
                <a:latin typeface="Times New Roman" panose="02020603050405020304" pitchFamily="18" charset="0"/>
                <a:cs typeface="Times New Roman" panose="02020603050405020304" pitchFamily="18" charset="0"/>
              </a:rPr>
              <a:t>Korotkoff</a:t>
            </a:r>
            <a:r>
              <a:rPr lang="en-GB" sz="2400" dirty="0">
                <a:latin typeface="Times New Roman" panose="02020603050405020304" pitchFamily="18" charset="0"/>
                <a:cs typeface="Times New Roman" panose="02020603050405020304" pitchFamily="18" charset="0"/>
              </a:rPr>
              <a:t> sounds). </a:t>
            </a: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7312579"/>
      </p:ext>
    </p:extLst>
  </p:cSld>
  <p:clrMapOvr>
    <a:masterClrMapping/>
  </p:clrMapOvr>
  <mc:AlternateContent xmlns:mc="http://schemas.openxmlformats.org/markup-compatibility/2006" xmlns:p14="http://schemas.microsoft.com/office/powerpoint/2010/main">
    <mc:Choice Requires="p14">
      <p:transition spd="slow" p14:dur="2000" advTm="19403"/>
    </mc:Choice>
    <mc:Fallback xmlns="">
      <p:transition spd="slow" advTm="19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fontScale="90000"/>
          </a:bodyPr>
          <a:lstStyle/>
          <a:p>
            <a:pPr algn="l"/>
            <a:r>
              <a:rPr lang="en-GB" sz="6000" b="1" dirty="0" err="1">
                <a:latin typeface="Times New Roman" panose="02020603050405020304" pitchFamily="18" charset="0"/>
                <a:cs typeface="Times New Roman" panose="02020603050405020304" pitchFamily="18" charset="0"/>
              </a:rPr>
              <a:t>Auscultatory</a:t>
            </a:r>
            <a:r>
              <a:rPr lang="en-GB" sz="6000" b="1" dirty="0">
                <a:latin typeface="Times New Roman" panose="02020603050405020304" pitchFamily="18" charset="0"/>
                <a:cs typeface="Times New Roman" panose="02020603050405020304" pitchFamily="18" charset="0"/>
              </a:rPr>
              <a:t> method (</a:t>
            </a:r>
            <a:r>
              <a:rPr lang="en-GB" sz="6000" b="1" dirty="0" err="1">
                <a:latin typeface="Times New Roman" panose="02020603050405020304" pitchFamily="18" charset="0"/>
                <a:cs typeface="Times New Roman" panose="02020603050405020304" pitchFamily="18" charset="0"/>
              </a:rPr>
              <a:t>Korotkoff</a:t>
            </a:r>
            <a:r>
              <a:rPr lang="en-GB" sz="6000" b="1" dirty="0">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a:xfrm>
            <a:off x="1086644" y="2666999"/>
            <a:ext cx="10018713" cy="4085493"/>
          </a:xfrm>
        </p:spPr>
        <p:txBody>
          <a:bodyPr>
            <a:normAutofit/>
          </a:bodyPr>
          <a:lstStyle/>
          <a:p>
            <a:pPr marL="457200" indent="-457200" algn="just">
              <a:lnSpc>
                <a:spcPct val="300000"/>
              </a:lnSpc>
              <a:buFont typeface="+mj-lt"/>
              <a:buAutoNum type="arabicPeriod" startAt="6"/>
            </a:pPr>
            <a:r>
              <a:rPr lang="en-GB" sz="3200" dirty="0">
                <a:latin typeface="Times New Roman" panose="02020603050405020304" pitchFamily="18" charset="0"/>
                <a:cs typeface="Times New Roman" panose="02020603050405020304" pitchFamily="18" charset="0"/>
              </a:rPr>
              <a:t>Take 3 readings with the </a:t>
            </a:r>
            <a:r>
              <a:rPr lang="en-GB" sz="3200" dirty="0" err="1">
                <a:latin typeface="Times New Roman" panose="02020603050405020304" pitchFamily="18" charset="0"/>
                <a:cs typeface="Times New Roman" panose="02020603050405020304" pitchFamily="18" charset="0"/>
              </a:rPr>
              <a:t>auscultatory</a:t>
            </a:r>
            <a:r>
              <a:rPr lang="en-GB" sz="3200" dirty="0">
                <a:latin typeface="Times New Roman" panose="02020603050405020304" pitchFamily="18" charset="0"/>
                <a:cs typeface="Times New Roman" panose="02020603050405020304" pitchFamily="18" charset="0"/>
              </a:rPr>
              <a:t> method and repeat 3 readings on the other arm.</a:t>
            </a: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20715025"/>
      </p:ext>
    </p:extLst>
  </p:cSld>
  <p:clrMapOvr>
    <a:masterClrMapping/>
  </p:clrMapOvr>
  <mc:AlternateContent xmlns:mc="http://schemas.openxmlformats.org/markup-compatibility/2006" xmlns:p14="http://schemas.microsoft.com/office/powerpoint/2010/main">
    <mc:Choice Requires="p14">
      <p:transition spd="slow" p14:dur="2000" advTm="7135"/>
    </mc:Choice>
    <mc:Fallback xmlns="">
      <p:transition spd="slow" advTm="7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fontScale="90000"/>
          </a:bodyPr>
          <a:lstStyle/>
          <a:p>
            <a:pPr algn="l"/>
            <a:r>
              <a:rPr lang="en-GB" sz="6000" b="1" dirty="0" err="1">
                <a:latin typeface="Times New Roman" panose="02020603050405020304" pitchFamily="18" charset="0"/>
                <a:cs typeface="Times New Roman" panose="02020603050405020304" pitchFamily="18" charset="0"/>
              </a:rPr>
              <a:t>Auscultatory</a:t>
            </a:r>
            <a:r>
              <a:rPr lang="en-GB" sz="6000" b="1" dirty="0">
                <a:latin typeface="Times New Roman" panose="02020603050405020304" pitchFamily="18" charset="0"/>
                <a:cs typeface="Times New Roman" panose="02020603050405020304" pitchFamily="18" charset="0"/>
              </a:rPr>
              <a:t> method (</a:t>
            </a:r>
            <a:r>
              <a:rPr lang="en-GB" sz="6000" b="1" dirty="0" err="1">
                <a:latin typeface="Times New Roman" panose="02020603050405020304" pitchFamily="18" charset="0"/>
                <a:cs typeface="Times New Roman" panose="02020603050405020304" pitchFamily="18" charset="0"/>
              </a:rPr>
              <a:t>Korotkoff</a:t>
            </a:r>
            <a:r>
              <a:rPr lang="en-GB" sz="6000" b="1" dirty="0">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a:xfrm>
            <a:off x="1086644" y="2666999"/>
            <a:ext cx="10018713" cy="4085493"/>
          </a:xfrm>
        </p:spPr>
        <p:txBody>
          <a:bodyPr>
            <a:normAutofit fontScale="92500" lnSpcReduction="20000"/>
          </a:bodyPr>
          <a:lstStyle/>
          <a:p>
            <a:pPr algn="just">
              <a:lnSpc>
                <a:spcPct val="200000"/>
              </a:lnSpc>
            </a:pPr>
            <a:r>
              <a:rPr lang="en-GB" sz="2800" dirty="0" err="1">
                <a:latin typeface="Times New Roman" panose="02020603050405020304" pitchFamily="18" charset="0"/>
                <a:cs typeface="Times New Roman" panose="02020603050405020304" pitchFamily="18" charset="0"/>
              </a:rPr>
              <a:t>Korotkoff</a:t>
            </a:r>
            <a:r>
              <a:rPr lang="en-GB" sz="2800" dirty="0">
                <a:latin typeface="Times New Roman" panose="02020603050405020304" pitchFamily="18" charset="0"/>
                <a:cs typeface="Times New Roman" panose="02020603050405020304" pitchFamily="18" charset="0"/>
              </a:rPr>
              <a:t> sounds show the following phases: </a:t>
            </a:r>
          </a:p>
          <a:p>
            <a:pPr marL="971550" lvl="1" indent="-514350" algn="just">
              <a:lnSpc>
                <a:spcPct val="200000"/>
              </a:lnSpc>
              <a:buFont typeface="+mj-lt"/>
              <a:buAutoNum type="arabicPeriod"/>
            </a:pPr>
            <a:r>
              <a:rPr lang="en-GB" dirty="0">
                <a:latin typeface="Times New Roman" panose="02020603050405020304" pitchFamily="18" charset="0"/>
                <a:cs typeface="Times New Roman" panose="02020603050405020304" pitchFamily="18" charset="0"/>
              </a:rPr>
              <a:t>Phase I </a:t>
            </a:r>
          </a:p>
          <a:p>
            <a:pPr marL="971550" lvl="1" indent="-514350" algn="just">
              <a:lnSpc>
                <a:spcPct val="200000"/>
              </a:lnSpc>
              <a:buFont typeface="+mj-lt"/>
              <a:buAutoNum type="arabicPeriod"/>
            </a:pPr>
            <a:r>
              <a:rPr lang="en-GB" dirty="0">
                <a:latin typeface="Times New Roman" panose="02020603050405020304" pitchFamily="18" charset="0"/>
                <a:cs typeface="Times New Roman" panose="02020603050405020304" pitchFamily="18" charset="0"/>
              </a:rPr>
              <a:t>Phase II </a:t>
            </a:r>
          </a:p>
          <a:p>
            <a:pPr marL="971550" lvl="1" indent="-514350" algn="just">
              <a:lnSpc>
                <a:spcPct val="200000"/>
              </a:lnSpc>
              <a:buFont typeface="+mj-lt"/>
              <a:buAutoNum type="arabicPeriod"/>
            </a:pPr>
            <a:r>
              <a:rPr lang="en-GB" dirty="0">
                <a:latin typeface="Times New Roman" panose="02020603050405020304" pitchFamily="18" charset="0"/>
                <a:cs typeface="Times New Roman" panose="02020603050405020304" pitchFamily="18" charset="0"/>
              </a:rPr>
              <a:t>Phase III </a:t>
            </a:r>
          </a:p>
          <a:p>
            <a:pPr marL="971550" lvl="1" indent="-514350" algn="just">
              <a:lnSpc>
                <a:spcPct val="200000"/>
              </a:lnSpc>
              <a:buFont typeface="+mj-lt"/>
              <a:buAutoNum type="arabicPeriod"/>
            </a:pPr>
            <a:r>
              <a:rPr lang="en-GB" dirty="0">
                <a:latin typeface="Times New Roman" panose="02020603050405020304" pitchFamily="18" charset="0"/>
                <a:cs typeface="Times New Roman" panose="02020603050405020304" pitchFamily="18" charset="0"/>
              </a:rPr>
              <a:t>Phase IV </a:t>
            </a:r>
          </a:p>
          <a:p>
            <a:pPr marL="971550" lvl="1" indent="-514350" algn="just">
              <a:lnSpc>
                <a:spcPct val="200000"/>
              </a:lnSpc>
              <a:buFont typeface="+mj-lt"/>
              <a:buAutoNum type="arabicPeriod"/>
            </a:pPr>
            <a:r>
              <a:rPr lang="en-GB" dirty="0">
                <a:latin typeface="Times New Roman" panose="02020603050405020304" pitchFamily="18" charset="0"/>
                <a:cs typeface="Times New Roman" panose="02020603050405020304" pitchFamily="18" charset="0"/>
              </a:rPr>
              <a:t>Phase V </a:t>
            </a: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8579766"/>
      </p:ext>
    </p:extLst>
  </p:cSld>
  <p:clrMapOvr>
    <a:masterClrMapping/>
  </p:clrMapOvr>
  <mc:AlternateContent xmlns:mc="http://schemas.openxmlformats.org/markup-compatibility/2006" xmlns:p14="http://schemas.microsoft.com/office/powerpoint/2010/main">
    <mc:Choice Requires="p14">
      <p:transition spd="slow" p14:dur="2000" advTm="11228"/>
    </mc:Choice>
    <mc:Fallback xmlns="">
      <p:transition spd="slow" advTm="11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err="1">
                <a:latin typeface="Times New Roman" panose="02020603050405020304" pitchFamily="18" charset="0"/>
                <a:cs typeface="Times New Roman" panose="02020603050405020304" pitchFamily="18" charset="0"/>
              </a:rPr>
              <a:t>Korotkoff</a:t>
            </a:r>
            <a:r>
              <a:rPr lang="en-GB" sz="6000" b="1" dirty="0">
                <a:latin typeface="Times New Roman" panose="02020603050405020304" pitchFamily="18" charset="0"/>
                <a:cs typeface="Times New Roman" panose="02020603050405020304" pitchFamily="18" charset="0"/>
              </a:rPr>
              <a:t> sounds </a:t>
            </a:r>
          </a:p>
        </p:txBody>
      </p:sp>
      <p:sp>
        <p:nvSpPr>
          <p:cNvPr id="3" name="Content Placeholder 2"/>
          <p:cNvSpPr>
            <a:spLocks noGrp="1"/>
          </p:cNvSpPr>
          <p:nvPr>
            <p:ph idx="1"/>
          </p:nvPr>
        </p:nvSpPr>
        <p:spPr>
          <a:xfrm>
            <a:off x="1086644" y="2666999"/>
            <a:ext cx="10018713" cy="4085493"/>
          </a:xfrm>
        </p:spPr>
        <p:txBody>
          <a:bodyPr/>
          <a:lstStyle/>
          <a:p>
            <a:pPr marL="457200" indent="-457200" algn="just">
              <a:lnSpc>
                <a:spcPct val="200000"/>
              </a:lnSpc>
              <a:buFont typeface="+mj-lt"/>
              <a:buAutoNum type="arabicPeriod"/>
            </a:pPr>
            <a:r>
              <a:rPr lang="en-GB" dirty="0">
                <a:latin typeface="Times New Roman" panose="02020603050405020304" pitchFamily="18" charset="0"/>
                <a:cs typeface="Times New Roman" panose="02020603050405020304" pitchFamily="18" charset="0"/>
              </a:rPr>
              <a:t> </a:t>
            </a:r>
            <a:r>
              <a:rPr lang="en-GB" b="1" dirty="0">
                <a:latin typeface="Times New Roman" panose="02020603050405020304" pitchFamily="18" charset="0"/>
                <a:cs typeface="Times New Roman" panose="02020603050405020304" pitchFamily="18" charset="0"/>
              </a:rPr>
              <a:t>Phase I: </a:t>
            </a:r>
            <a:r>
              <a:rPr lang="en-GB" dirty="0">
                <a:latin typeface="Times New Roman" panose="02020603050405020304" pitchFamily="18" charset="0"/>
                <a:cs typeface="Times New Roman" panose="02020603050405020304" pitchFamily="18" charset="0"/>
              </a:rPr>
              <a:t>This phase starts with a clear, sharp tap when a jet of blood is able to cross the previously obstructed artery. </a:t>
            </a:r>
          </a:p>
          <a:p>
            <a:pPr marL="457200" indent="-457200" algn="just">
              <a:lnSpc>
                <a:spcPct val="200000"/>
              </a:lnSpc>
              <a:buFont typeface="+mj-lt"/>
              <a:buAutoNum type="arabicPeriod"/>
            </a:pPr>
            <a:r>
              <a:rPr lang="en-GB" dirty="0">
                <a:latin typeface="Times New Roman" panose="02020603050405020304" pitchFamily="18" charset="0"/>
                <a:cs typeface="Times New Roman" panose="02020603050405020304" pitchFamily="18" charset="0"/>
              </a:rPr>
              <a:t> </a:t>
            </a:r>
            <a:r>
              <a:rPr lang="en-GB" b="1" dirty="0">
                <a:latin typeface="Times New Roman" panose="02020603050405020304" pitchFamily="18" charset="0"/>
                <a:cs typeface="Times New Roman" panose="02020603050405020304" pitchFamily="18" charset="0"/>
              </a:rPr>
              <a:t>Phase II: </a:t>
            </a:r>
            <a:r>
              <a:rPr lang="en-GB" dirty="0">
                <a:latin typeface="Times New Roman" panose="02020603050405020304" pitchFamily="18" charset="0"/>
                <a:cs typeface="Times New Roman" panose="02020603050405020304" pitchFamily="18" charset="0"/>
              </a:rPr>
              <a:t>The sounds become </a:t>
            </a:r>
            <a:r>
              <a:rPr lang="en-GB" dirty="0" err="1">
                <a:latin typeface="Times New Roman" panose="02020603050405020304" pitchFamily="18" charset="0"/>
                <a:cs typeface="Times New Roman" panose="02020603050405020304" pitchFamily="18" charset="0"/>
              </a:rPr>
              <a:t>murmurish</a:t>
            </a:r>
            <a:r>
              <a:rPr lang="en-GB" dirty="0">
                <a:latin typeface="Times New Roman" panose="02020603050405020304" pitchFamily="18" charset="0"/>
                <a:cs typeface="Times New Roman" panose="02020603050405020304" pitchFamily="18" charset="0"/>
              </a:rPr>
              <a:t> and then become clear and banging. </a:t>
            </a:r>
          </a:p>
          <a:p>
            <a:pPr marL="1714500" lvl="4" indent="0" algn="just">
              <a:lnSpc>
                <a:spcPct val="200000"/>
              </a:lnSpc>
              <a:buNone/>
            </a:pPr>
            <a:endParaRPr lang="en-GB" sz="1200"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6615599"/>
      </p:ext>
    </p:extLst>
  </p:cSld>
  <p:clrMapOvr>
    <a:masterClrMapping/>
  </p:clrMapOvr>
  <mc:AlternateContent xmlns:mc="http://schemas.openxmlformats.org/markup-compatibility/2006" xmlns:p14="http://schemas.microsoft.com/office/powerpoint/2010/main">
    <mc:Choice Requires="p14">
      <p:transition spd="slow" p14:dur="2000" advTm="19827"/>
    </mc:Choice>
    <mc:Fallback xmlns="">
      <p:transition spd="slow" advTm="19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err="1">
                <a:latin typeface="Times New Roman" panose="02020603050405020304" pitchFamily="18" charset="0"/>
                <a:cs typeface="Times New Roman" panose="02020603050405020304" pitchFamily="18" charset="0"/>
              </a:rPr>
              <a:t>Korotkoff</a:t>
            </a:r>
            <a:r>
              <a:rPr lang="en-GB" sz="6000" b="1" dirty="0">
                <a:latin typeface="Times New Roman" panose="02020603050405020304" pitchFamily="18" charset="0"/>
                <a:cs typeface="Times New Roman" panose="02020603050405020304" pitchFamily="18" charset="0"/>
              </a:rPr>
              <a:t> sounds </a:t>
            </a:r>
          </a:p>
        </p:txBody>
      </p:sp>
      <p:sp>
        <p:nvSpPr>
          <p:cNvPr id="3" name="Content Placeholder 2"/>
          <p:cNvSpPr>
            <a:spLocks noGrp="1"/>
          </p:cNvSpPr>
          <p:nvPr>
            <p:ph idx="1"/>
          </p:nvPr>
        </p:nvSpPr>
        <p:spPr>
          <a:xfrm>
            <a:off x="1086644" y="2666999"/>
            <a:ext cx="10018713" cy="4085493"/>
          </a:xfrm>
        </p:spPr>
        <p:txBody>
          <a:bodyPr/>
          <a:lstStyle/>
          <a:p>
            <a:pPr marL="457200" indent="-457200" algn="just">
              <a:lnSpc>
                <a:spcPct val="200000"/>
              </a:lnSpc>
              <a:buFont typeface="+mj-lt"/>
              <a:buAutoNum type="arabicPeriod" startAt="3"/>
            </a:pPr>
            <a:r>
              <a:rPr lang="en-GB" b="1" dirty="0">
                <a:latin typeface="Times New Roman" panose="02020603050405020304" pitchFamily="18" charset="0"/>
                <a:cs typeface="Times New Roman" panose="02020603050405020304" pitchFamily="18" charset="0"/>
              </a:rPr>
              <a:t>Phase III: </a:t>
            </a:r>
            <a:r>
              <a:rPr lang="en-GB" dirty="0">
                <a:latin typeface="Times New Roman" panose="02020603050405020304" pitchFamily="18" charset="0"/>
                <a:cs typeface="Times New Roman" panose="02020603050405020304" pitchFamily="18" charset="0"/>
              </a:rPr>
              <a:t>It starts with clear, knocking, or banging sounds, when they suddenly become muffled. </a:t>
            </a:r>
          </a:p>
          <a:p>
            <a:pPr marL="457200" indent="-457200" algn="just">
              <a:lnSpc>
                <a:spcPct val="200000"/>
              </a:lnSpc>
              <a:buFont typeface="+mj-lt"/>
              <a:buAutoNum type="arabicPeriod" startAt="3"/>
            </a:pPr>
            <a:r>
              <a:rPr lang="en-GB" b="1" dirty="0">
                <a:latin typeface="Times New Roman" panose="02020603050405020304" pitchFamily="18" charset="0"/>
                <a:cs typeface="Times New Roman" panose="02020603050405020304" pitchFamily="18" charset="0"/>
              </a:rPr>
              <a:t>Phase IV: </a:t>
            </a:r>
            <a:r>
              <a:rPr lang="en-GB" dirty="0">
                <a:latin typeface="Times New Roman" panose="02020603050405020304" pitchFamily="18" charset="0"/>
                <a:cs typeface="Times New Roman" panose="02020603050405020304" pitchFamily="18" charset="0"/>
              </a:rPr>
              <a:t>The sounds remain muffled, dull, faint and indistinct until they disappear. </a:t>
            </a:r>
          </a:p>
          <a:p>
            <a:pPr marL="1714500" lvl="4" indent="0" algn="just">
              <a:lnSpc>
                <a:spcPct val="200000"/>
              </a:lnSpc>
              <a:buNone/>
            </a:pPr>
            <a:endParaRPr lang="en-GB" sz="1050"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061230"/>
      </p:ext>
    </p:extLst>
  </p:cSld>
  <p:clrMapOvr>
    <a:masterClrMapping/>
  </p:clrMapOvr>
  <mc:AlternateContent xmlns:mc="http://schemas.openxmlformats.org/markup-compatibility/2006" xmlns:p14="http://schemas.microsoft.com/office/powerpoint/2010/main">
    <mc:Choice Requires="p14">
      <p:transition spd="slow" p14:dur="2000" advTm="18494"/>
    </mc:Choice>
    <mc:Fallback xmlns="">
      <p:transition spd="slow" advTm="18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err="1">
                <a:solidFill>
                  <a:prstClr val="black"/>
                </a:solidFill>
                <a:latin typeface="Times New Roman" panose="02020603050405020304" pitchFamily="18" charset="0"/>
                <a:cs typeface="Times New Roman" panose="02020603050405020304" pitchFamily="18" charset="0"/>
              </a:rPr>
              <a:t>Korotkoff</a:t>
            </a:r>
            <a:r>
              <a:rPr lang="en-GB" sz="6000" b="1" dirty="0">
                <a:solidFill>
                  <a:prstClr val="black"/>
                </a:solidFill>
                <a:latin typeface="Times New Roman" panose="02020603050405020304" pitchFamily="18" charset="0"/>
                <a:cs typeface="Times New Roman" panose="02020603050405020304" pitchFamily="18" charset="0"/>
              </a:rPr>
              <a:t> sounds </a:t>
            </a:r>
            <a:endParaRPr lang="en-GB" sz="6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86644" y="2666999"/>
            <a:ext cx="10018713" cy="4085493"/>
          </a:xfrm>
        </p:spPr>
        <p:txBody>
          <a:bodyPr>
            <a:normAutofit/>
          </a:bodyPr>
          <a:lstStyle/>
          <a:p>
            <a:pPr marL="457200" indent="-457200" algn="just">
              <a:lnSpc>
                <a:spcPct val="200000"/>
              </a:lnSpc>
              <a:buFont typeface="+mj-lt"/>
              <a:buAutoNum type="arabicPeriod" startAt="5"/>
            </a:pPr>
            <a:r>
              <a:rPr lang="en-GB" sz="2800" b="1" dirty="0">
                <a:latin typeface="Times New Roman" panose="02020603050405020304" pitchFamily="18" charset="0"/>
                <a:cs typeface="Times New Roman" panose="02020603050405020304" pitchFamily="18" charset="0"/>
              </a:rPr>
              <a:t>Phase V: </a:t>
            </a:r>
            <a:r>
              <a:rPr lang="en-GB" sz="2800" dirty="0">
                <a:latin typeface="Times New Roman" panose="02020603050405020304" pitchFamily="18" charset="0"/>
                <a:cs typeface="Times New Roman" panose="02020603050405020304" pitchFamily="18" charset="0"/>
              </a:rPr>
              <a:t>This phase begins when the </a:t>
            </a:r>
            <a:r>
              <a:rPr lang="en-GB" sz="2800" dirty="0" err="1">
                <a:latin typeface="Times New Roman" panose="02020603050405020304" pitchFamily="18" charset="0"/>
                <a:cs typeface="Times New Roman" panose="02020603050405020304" pitchFamily="18" charset="0"/>
              </a:rPr>
              <a:t>Korotkoff</a:t>
            </a:r>
            <a:r>
              <a:rPr lang="en-GB" sz="2800" dirty="0">
                <a:latin typeface="Times New Roman" panose="02020603050405020304" pitchFamily="18" charset="0"/>
                <a:cs typeface="Times New Roman" panose="02020603050405020304" pitchFamily="18" charset="0"/>
              </a:rPr>
              <a:t> sounds disappear completely. </a:t>
            </a:r>
          </a:p>
          <a:p>
            <a:pPr lvl="1" algn="just">
              <a:lnSpc>
                <a:spcPct val="200000"/>
              </a:lnSpc>
            </a:pPr>
            <a:r>
              <a:rPr lang="en-GB" sz="2400" dirty="0">
                <a:latin typeface="Times New Roman" panose="02020603050405020304" pitchFamily="18" charset="0"/>
                <a:cs typeface="Times New Roman" panose="02020603050405020304" pitchFamily="18" charset="0"/>
              </a:rPr>
              <a:t>If you reduce the pressure slowly, you will note that total silence continues right up to the zero level. </a:t>
            </a:r>
          </a:p>
          <a:p>
            <a:pPr marL="2743200" lvl="6" indent="0" algn="just">
              <a:lnSpc>
                <a:spcPct val="200000"/>
              </a:lnSpc>
              <a:buNone/>
            </a:pPr>
            <a:endParaRPr lang="en-GB" sz="1100"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63055348"/>
      </p:ext>
    </p:extLst>
  </p:cSld>
  <p:clrMapOvr>
    <a:masterClrMapping/>
  </p:clrMapOvr>
  <mc:AlternateContent xmlns:mc="http://schemas.openxmlformats.org/markup-compatibility/2006" xmlns:p14="http://schemas.microsoft.com/office/powerpoint/2010/main">
    <mc:Choice Requires="p14">
      <p:transition spd="slow" p14:dur="2000" advTm="13990"/>
    </mc:Choice>
    <mc:Fallback xmlns="">
      <p:transition spd="slow" advTm="13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endParaRPr lang="en-GB" sz="6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86644" y="2666999"/>
            <a:ext cx="10018713" cy="4085493"/>
          </a:xfrm>
        </p:spPr>
        <p:txBody>
          <a:bodyPr/>
          <a:lstStyle/>
          <a:p>
            <a:pPr algn="just">
              <a:lnSpc>
                <a:spcPct val="200000"/>
              </a:lnSpc>
            </a:pPr>
            <a:endParaRPr lang="en-GB"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53757505"/>
      </p:ext>
    </p:extLst>
  </p:cSld>
  <p:clrMapOvr>
    <a:masterClrMapping/>
  </p:clrMapOvr>
  <mc:AlternateContent xmlns:mc="http://schemas.openxmlformats.org/markup-compatibility/2006" xmlns:p14="http://schemas.microsoft.com/office/powerpoint/2010/main">
    <mc:Choice Requires="p14">
      <p:transition spd="slow" p14:dur="2000" advTm="1932"/>
    </mc:Choice>
    <mc:Fallback xmlns="">
      <p:transition spd="slow" advTm="1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PRECAUTIONS </a:t>
            </a:r>
          </a:p>
        </p:txBody>
      </p:sp>
      <p:sp>
        <p:nvSpPr>
          <p:cNvPr id="3" name="Content Placeholder 2"/>
          <p:cNvSpPr>
            <a:spLocks noGrp="1"/>
          </p:cNvSpPr>
          <p:nvPr>
            <p:ph idx="1"/>
          </p:nvPr>
        </p:nvSpPr>
        <p:spPr>
          <a:xfrm>
            <a:off x="1086644" y="2666999"/>
            <a:ext cx="10018713" cy="4085493"/>
          </a:xfrm>
        </p:spPr>
        <p:txBody>
          <a:bodyPr>
            <a:normAutofit/>
          </a:bodyPr>
          <a:lstStyle/>
          <a:p>
            <a:pPr marL="457200" indent="-457200" algn="just">
              <a:lnSpc>
                <a:spcPct val="200000"/>
              </a:lnSpc>
              <a:buFont typeface="+mj-lt"/>
              <a:buAutoNum type="arabicPeriod"/>
            </a:pPr>
            <a:r>
              <a:rPr lang="en-GB" dirty="0">
                <a:latin typeface="Times New Roman" panose="02020603050405020304" pitchFamily="18" charset="0"/>
                <a:cs typeface="Times New Roman" panose="02020603050405020304" pitchFamily="18" charset="0"/>
              </a:rPr>
              <a:t>The subject should be physically and mentally relaxed and free from tension and anxiety. </a:t>
            </a:r>
          </a:p>
          <a:p>
            <a:pPr lvl="1" algn="just">
              <a:lnSpc>
                <a:spcPct val="160000"/>
              </a:lnSpc>
            </a:pPr>
            <a:r>
              <a:rPr lang="en-GB" dirty="0">
                <a:latin typeface="Times New Roman" panose="02020603050405020304" pitchFamily="18" charset="0"/>
                <a:cs typeface="Times New Roman" panose="02020603050405020304" pitchFamily="18" charset="0"/>
              </a:rPr>
              <a:t>He/ she should be rested for 5 minutes to avoid the condition of “white coat hypertension”.</a:t>
            </a:r>
          </a:p>
          <a:p>
            <a:pPr lvl="1" algn="just">
              <a:lnSpc>
                <a:spcPct val="160000"/>
              </a:lnSpc>
            </a:pPr>
            <a:r>
              <a:rPr lang="en-GB" dirty="0">
                <a:latin typeface="Times New Roman" panose="02020603050405020304" pitchFamily="18" charset="0"/>
                <a:cs typeface="Times New Roman" panose="02020603050405020304" pitchFamily="18" charset="0"/>
              </a:rPr>
              <a:t>It is good practice to compare the pressures in the two arms when recording BP for the first time. </a:t>
            </a: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9789180"/>
      </p:ext>
    </p:extLst>
  </p:cSld>
  <p:clrMapOvr>
    <a:masterClrMapping/>
  </p:clrMapOvr>
  <mc:AlternateContent xmlns:mc="http://schemas.openxmlformats.org/markup-compatibility/2006" xmlns:p14="http://schemas.microsoft.com/office/powerpoint/2010/main">
    <mc:Choice Requires="p14">
      <p:transition spd="slow" p14:dur="2000" advTm="26593"/>
    </mc:Choice>
    <mc:Fallback xmlns="">
      <p:transition spd="slow" advTm="26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PRECAUTIONS </a:t>
            </a:r>
          </a:p>
        </p:txBody>
      </p:sp>
      <p:sp>
        <p:nvSpPr>
          <p:cNvPr id="3" name="Content Placeholder 2"/>
          <p:cNvSpPr>
            <a:spLocks noGrp="1"/>
          </p:cNvSpPr>
          <p:nvPr>
            <p:ph idx="1"/>
          </p:nvPr>
        </p:nvSpPr>
        <p:spPr>
          <a:xfrm>
            <a:off x="1086644" y="2666999"/>
            <a:ext cx="10018713" cy="4085493"/>
          </a:xfrm>
        </p:spPr>
        <p:txBody>
          <a:bodyPr>
            <a:normAutofit lnSpcReduction="10000"/>
          </a:bodyPr>
          <a:lstStyle/>
          <a:p>
            <a:pPr marL="457200" indent="-457200" algn="just">
              <a:lnSpc>
                <a:spcPct val="300000"/>
              </a:lnSpc>
              <a:buFont typeface="+mj-lt"/>
              <a:buAutoNum type="arabicPeriod" startAt="2"/>
            </a:pPr>
            <a:r>
              <a:rPr lang="en-GB" sz="2800" dirty="0">
                <a:latin typeface="Times New Roman" panose="02020603050405020304" pitchFamily="18" charset="0"/>
                <a:cs typeface="Times New Roman" panose="02020603050405020304" pitchFamily="18" charset="0"/>
              </a:rPr>
              <a:t>The arm, with the cuff wrapped around it, should be kept at the level of the heart to avoid the influence of gravity. </a:t>
            </a:r>
          </a:p>
          <a:p>
            <a:pPr marL="457200" indent="-457200" algn="just">
              <a:lnSpc>
                <a:spcPct val="300000"/>
              </a:lnSpc>
              <a:buFont typeface="+mj-lt"/>
              <a:buAutoNum type="arabicPeriod" startAt="2"/>
            </a:pPr>
            <a:r>
              <a:rPr lang="en-GB" sz="2800" dirty="0">
                <a:latin typeface="Times New Roman" panose="02020603050405020304" pitchFamily="18" charset="0"/>
                <a:cs typeface="Times New Roman" panose="02020603050405020304" pitchFamily="18" charset="0"/>
              </a:rPr>
              <a:t>The cuff should not be too tight nor too loose.</a:t>
            </a:r>
          </a:p>
          <a:p>
            <a:pPr marL="2228850" lvl="5" indent="0" algn="just">
              <a:lnSpc>
                <a:spcPct val="300000"/>
              </a:lnSpc>
              <a:buNone/>
            </a:pPr>
            <a:endParaRPr lang="en-GB" sz="800"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86411047"/>
      </p:ext>
    </p:extLst>
  </p:cSld>
  <p:clrMapOvr>
    <a:masterClrMapping/>
  </p:clrMapOvr>
  <mc:AlternateContent xmlns:mc="http://schemas.openxmlformats.org/markup-compatibility/2006" xmlns:p14="http://schemas.microsoft.com/office/powerpoint/2010/main">
    <mc:Choice Requires="p14">
      <p:transition spd="slow" p14:dur="2000" advTm="16668"/>
    </mc:Choice>
    <mc:Fallback xmlns="">
      <p:transition spd="slow" advTm="16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Introduction </a:t>
            </a:r>
            <a:endParaRPr lang="en-GB" sz="7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86644" y="2666999"/>
            <a:ext cx="10018713" cy="4085493"/>
          </a:xfrm>
        </p:spPr>
        <p:txBody>
          <a:bodyPr>
            <a:normAutofit/>
          </a:bodyPr>
          <a:lstStyle/>
          <a:p>
            <a:pPr algn="just">
              <a:lnSpc>
                <a:spcPct val="250000"/>
              </a:lnSpc>
            </a:pPr>
            <a:r>
              <a:rPr lang="en-GB" sz="2800" dirty="0">
                <a:latin typeface="Times New Roman" panose="02020603050405020304" pitchFamily="18" charset="0"/>
                <a:cs typeface="Times New Roman" panose="02020603050405020304" pitchFamily="18" charset="0"/>
              </a:rPr>
              <a:t>Measurement of arterial blood pressure is an important clinical procedure as it provides valuable information about the cardiovascular system (CVS) under normal and disease conditions.</a:t>
            </a:r>
            <a:endParaRPr lang="en-US" sz="2800" dirty="0"/>
          </a:p>
          <a:p>
            <a:pPr marL="0" indent="0" algn="just">
              <a:lnSpc>
                <a:spcPct val="250000"/>
              </a:lnSpc>
              <a:buNone/>
            </a:pPr>
            <a:endParaRPr lang="en-GB" sz="1800"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13511149"/>
      </p:ext>
    </p:extLst>
  </p:cSld>
  <p:clrMapOvr>
    <a:masterClrMapping/>
  </p:clrMapOvr>
  <mc:AlternateContent xmlns:mc="http://schemas.openxmlformats.org/markup-compatibility/2006" xmlns:p14="http://schemas.microsoft.com/office/powerpoint/2010/main">
    <mc:Choice Requires="p14">
      <p:transition spd="slow" p14:dur="2000" advTm="19111"/>
    </mc:Choice>
    <mc:Fallback xmlns="">
      <p:transition spd="slow" advTm="19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PRECAUTIONS </a:t>
            </a:r>
          </a:p>
        </p:txBody>
      </p:sp>
      <p:sp>
        <p:nvSpPr>
          <p:cNvPr id="3" name="Content Placeholder 2"/>
          <p:cNvSpPr>
            <a:spLocks noGrp="1"/>
          </p:cNvSpPr>
          <p:nvPr>
            <p:ph idx="1"/>
          </p:nvPr>
        </p:nvSpPr>
        <p:spPr>
          <a:xfrm>
            <a:off x="1086644" y="2666999"/>
            <a:ext cx="10018713" cy="4085493"/>
          </a:xfrm>
        </p:spPr>
        <p:txBody>
          <a:bodyPr/>
          <a:lstStyle/>
          <a:p>
            <a:pPr marL="457200" indent="-457200" algn="just">
              <a:lnSpc>
                <a:spcPct val="200000"/>
              </a:lnSpc>
              <a:buFont typeface="+mj-lt"/>
              <a:buAutoNum type="arabicPeriod" startAt="4"/>
            </a:pPr>
            <a:r>
              <a:rPr lang="en-GB" dirty="0">
                <a:latin typeface="Times New Roman" panose="02020603050405020304" pitchFamily="18" charset="0"/>
                <a:cs typeface="Times New Roman" panose="02020603050405020304" pitchFamily="18" charset="0"/>
              </a:rPr>
              <a:t>The cuff should not be left inflated with high pressures for any length of time, because the discomfort and reflex spasm of the artery will give false high readings. </a:t>
            </a:r>
          </a:p>
          <a:p>
            <a:pPr marL="457200" indent="-457200" algn="just">
              <a:lnSpc>
                <a:spcPct val="200000"/>
              </a:lnSpc>
              <a:buFont typeface="+mj-lt"/>
              <a:buAutoNum type="arabicPeriod" startAt="4"/>
            </a:pPr>
            <a:r>
              <a:rPr lang="en-GB" dirty="0">
                <a:latin typeface="Times New Roman" panose="02020603050405020304" pitchFamily="18" charset="0"/>
                <a:cs typeface="Times New Roman" panose="02020603050405020304" pitchFamily="18" charset="0"/>
              </a:rPr>
              <a:t>Do not apply pressure on the artery with the chest piece as this may produce partial obstruction of the artery and a fake low reading.</a:t>
            </a: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24727770"/>
      </p:ext>
    </p:extLst>
  </p:cSld>
  <p:clrMapOvr>
    <a:masterClrMapping/>
  </p:clrMapOvr>
  <mc:AlternateContent xmlns:mc="http://schemas.openxmlformats.org/markup-compatibility/2006" xmlns:p14="http://schemas.microsoft.com/office/powerpoint/2010/main">
    <mc:Choice Requires="p14">
      <p:transition spd="slow" p14:dur="2000" advTm="24146"/>
    </mc:Choice>
    <mc:Fallback xmlns="">
      <p:transition spd="slow" advTm="24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PRECAUTIONS </a:t>
            </a:r>
          </a:p>
        </p:txBody>
      </p:sp>
      <p:sp>
        <p:nvSpPr>
          <p:cNvPr id="3" name="Content Placeholder 2"/>
          <p:cNvSpPr>
            <a:spLocks noGrp="1"/>
          </p:cNvSpPr>
          <p:nvPr>
            <p:ph idx="1"/>
          </p:nvPr>
        </p:nvSpPr>
        <p:spPr>
          <a:xfrm>
            <a:off x="1086644" y="2666999"/>
            <a:ext cx="10018713" cy="4085493"/>
          </a:xfrm>
        </p:spPr>
        <p:txBody>
          <a:bodyPr>
            <a:normAutofit/>
          </a:bodyPr>
          <a:lstStyle/>
          <a:p>
            <a:pPr marL="457200" indent="-457200" algn="just">
              <a:lnSpc>
                <a:spcPct val="200000"/>
              </a:lnSpc>
              <a:buFont typeface="+mj-lt"/>
              <a:buAutoNum type="arabicPeriod" startAt="6"/>
            </a:pPr>
            <a:r>
              <a:rPr lang="en-GB" sz="2800" dirty="0">
                <a:latin typeface="Times New Roman" panose="02020603050405020304" pitchFamily="18" charset="0"/>
                <a:cs typeface="Times New Roman" panose="02020603050405020304" pitchFamily="18" charset="0"/>
              </a:rPr>
              <a:t>Check the pulse rate at the time of recording BP as the heart rate affects the BP. </a:t>
            </a:r>
          </a:p>
          <a:p>
            <a:pPr marL="457200" indent="-457200" algn="just">
              <a:lnSpc>
                <a:spcPct val="200000"/>
              </a:lnSpc>
              <a:buFont typeface="+mj-lt"/>
              <a:buAutoNum type="arabicPeriod" startAt="6"/>
            </a:pPr>
            <a:r>
              <a:rPr lang="en-GB" sz="2800" dirty="0">
                <a:latin typeface="Times New Roman" panose="02020603050405020304" pitchFamily="18" charset="0"/>
                <a:cs typeface="Times New Roman" panose="02020603050405020304" pitchFamily="18" charset="0"/>
              </a:rPr>
              <a:t>The </a:t>
            </a:r>
            <a:r>
              <a:rPr lang="en-GB" sz="2800" dirty="0" err="1">
                <a:latin typeface="Times New Roman" panose="02020603050405020304" pitchFamily="18" charset="0"/>
                <a:cs typeface="Times New Roman" panose="02020603050405020304" pitchFamily="18" charset="0"/>
              </a:rPr>
              <a:t>palpatory</a:t>
            </a:r>
            <a:r>
              <a:rPr lang="en-GB" sz="2800" dirty="0">
                <a:latin typeface="Times New Roman" panose="02020603050405020304" pitchFamily="18" charset="0"/>
                <a:cs typeface="Times New Roman" panose="02020603050405020304" pitchFamily="18" charset="0"/>
              </a:rPr>
              <a:t> method must always be employed before the </a:t>
            </a:r>
            <a:r>
              <a:rPr lang="en-GB" sz="2800" dirty="0" err="1">
                <a:latin typeface="Times New Roman" panose="02020603050405020304" pitchFamily="18" charset="0"/>
                <a:cs typeface="Times New Roman" panose="02020603050405020304" pitchFamily="18" charset="0"/>
              </a:rPr>
              <a:t>auscultatory</a:t>
            </a:r>
            <a:r>
              <a:rPr lang="en-GB" sz="2800" dirty="0">
                <a:latin typeface="Times New Roman" panose="02020603050405020304" pitchFamily="18" charset="0"/>
                <a:cs typeface="Times New Roman" panose="02020603050405020304" pitchFamily="18" charset="0"/>
              </a:rPr>
              <a:t> method. </a:t>
            </a: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2189433"/>
      </p:ext>
    </p:extLst>
  </p:cSld>
  <p:clrMapOvr>
    <a:masterClrMapping/>
  </p:clrMapOvr>
  <mc:AlternateContent xmlns:mc="http://schemas.openxmlformats.org/markup-compatibility/2006" xmlns:p14="http://schemas.microsoft.com/office/powerpoint/2010/main">
    <mc:Choice Requires="p14">
      <p:transition spd="slow" p14:dur="2000" advTm="19312"/>
    </mc:Choice>
    <mc:Fallback xmlns="">
      <p:transition spd="slow" advTm="19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PRECAUTIONS </a:t>
            </a:r>
          </a:p>
        </p:txBody>
      </p:sp>
      <p:sp>
        <p:nvSpPr>
          <p:cNvPr id="3" name="Content Placeholder 2"/>
          <p:cNvSpPr>
            <a:spLocks noGrp="1"/>
          </p:cNvSpPr>
          <p:nvPr>
            <p:ph idx="1"/>
          </p:nvPr>
        </p:nvSpPr>
        <p:spPr>
          <a:xfrm>
            <a:off x="1086644" y="2666999"/>
            <a:ext cx="10018713" cy="4085493"/>
          </a:xfrm>
        </p:spPr>
        <p:txBody>
          <a:bodyPr>
            <a:normAutofit fontScale="92500"/>
          </a:bodyPr>
          <a:lstStyle/>
          <a:p>
            <a:pPr marL="457200" indent="-457200" algn="just">
              <a:lnSpc>
                <a:spcPct val="250000"/>
              </a:lnSpc>
              <a:buFont typeface="+mj-lt"/>
              <a:buAutoNum type="arabicPeriod" startAt="8"/>
            </a:pPr>
            <a:r>
              <a:rPr lang="en-GB" dirty="0">
                <a:latin typeface="Times New Roman" panose="02020603050405020304" pitchFamily="18" charset="0"/>
                <a:cs typeface="Times New Roman" panose="02020603050405020304" pitchFamily="18" charset="0"/>
              </a:rPr>
              <a:t>In suspected and known cases of hypertension, the pressure should always be raised well above 200 mm Hg; or above the level estimated by </a:t>
            </a:r>
            <a:r>
              <a:rPr lang="en-GB" dirty="0" err="1">
                <a:latin typeface="Times New Roman" panose="02020603050405020304" pitchFamily="18" charset="0"/>
                <a:cs typeface="Times New Roman" panose="02020603050405020304" pitchFamily="18" charset="0"/>
              </a:rPr>
              <a:t>palpatory</a:t>
            </a:r>
            <a:r>
              <a:rPr lang="en-GB" dirty="0">
                <a:latin typeface="Times New Roman" panose="02020603050405020304" pitchFamily="18" charset="0"/>
                <a:cs typeface="Times New Roman" panose="02020603050405020304" pitchFamily="18" charset="0"/>
              </a:rPr>
              <a:t> method. </a:t>
            </a:r>
          </a:p>
          <a:p>
            <a:pPr marL="457200" indent="-457200" algn="just">
              <a:lnSpc>
                <a:spcPct val="250000"/>
              </a:lnSpc>
              <a:buFont typeface="+mj-lt"/>
              <a:buAutoNum type="arabicPeriod" startAt="8"/>
            </a:pPr>
            <a:r>
              <a:rPr lang="en-GB" dirty="0">
                <a:latin typeface="Times New Roman" panose="02020603050405020304" pitchFamily="18" charset="0"/>
                <a:cs typeface="Times New Roman" panose="02020603050405020304" pitchFamily="18" charset="0"/>
              </a:rPr>
              <a:t>In obese subjects, a cuff that is wider than the standard should be used. Similarly, when measuring the pressures in the thigh, the cuff should be wider.</a:t>
            </a:r>
          </a:p>
          <a:p>
            <a:pPr marL="2686050" lvl="6" indent="0" algn="just">
              <a:lnSpc>
                <a:spcPct val="250000"/>
              </a:lnSpc>
              <a:buNone/>
            </a:pPr>
            <a:endParaRPr lang="en-GB" sz="1100"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5402238"/>
      </p:ext>
    </p:extLst>
  </p:cSld>
  <p:clrMapOvr>
    <a:masterClrMapping/>
  </p:clrMapOvr>
  <mc:AlternateContent xmlns:mc="http://schemas.openxmlformats.org/markup-compatibility/2006" xmlns:p14="http://schemas.microsoft.com/office/powerpoint/2010/main">
    <mc:Choice Requires="p14">
      <p:transition spd="slow" p14:dur="2000" advTm="25212"/>
    </mc:Choice>
    <mc:Fallback xmlns="">
      <p:transition spd="slow" advTm="25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dirty="0">
                <a:latin typeface="Times New Roman" panose="02020603050405020304" pitchFamily="18" charset="0"/>
                <a:cs typeface="Times New Roman" panose="02020603050405020304" pitchFamily="18" charset="0"/>
              </a:rPr>
              <a:t>Measurement of blood pressure</a:t>
            </a:r>
          </a:p>
        </p:txBody>
      </p:sp>
      <p:sp>
        <p:nvSpPr>
          <p:cNvPr id="3" name="Content Placeholder 2"/>
          <p:cNvSpPr>
            <a:spLocks noGrp="1"/>
          </p:cNvSpPr>
          <p:nvPr>
            <p:ph idx="1"/>
          </p:nvPr>
        </p:nvSpPr>
        <p:spPr>
          <a:xfrm>
            <a:off x="1086644" y="2666999"/>
            <a:ext cx="10018713" cy="4085493"/>
          </a:xfrm>
        </p:spPr>
        <p:txBody>
          <a:bodyPr>
            <a:normAutofit/>
          </a:bodyPr>
          <a:lstStyle/>
          <a:p>
            <a:pPr marL="571500" indent="-571500" algn="just">
              <a:lnSpc>
                <a:spcPct val="200000"/>
              </a:lnSpc>
              <a:buFont typeface="+mj-lt"/>
              <a:buAutoNum type="romanUcPeriod"/>
            </a:pPr>
            <a:r>
              <a:rPr lang="en-GB" sz="3200" dirty="0">
                <a:latin typeface="Times New Roman" panose="02020603050405020304" pitchFamily="18" charset="0"/>
                <a:cs typeface="Times New Roman" panose="02020603050405020304" pitchFamily="18" charset="0"/>
              </a:rPr>
              <a:t>Direct method</a:t>
            </a:r>
            <a:endParaRPr lang="en-US" sz="3200" dirty="0">
              <a:latin typeface="Times New Roman" pitchFamily="18" charset="0"/>
              <a:cs typeface="Times New Roman" pitchFamily="18" charset="0"/>
            </a:endParaRPr>
          </a:p>
          <a:p>
            <a:pPr lvl="1" algn="just">
              <a:lnSpc>
                <a:spcPct val="200000"/>
              </a:lnSpc>
            </a:pPr>
            <a:r>
              <a:rPr lang="en-US" sz="2400" dirty="0">
                <a:latin typeface="Times New Roman" pitchFamily="18" charset="0"/>
                <a:cs typeface="Times New Roman" pitchFamily="18" charset="0"/>
              </a:rPr>
              <a:t>In which an artery is punctured with a cannula connected to a manometer, it is mainly used in animals and research. </a:t>
            </a:r>
          </a:p>
          <a:p>
            <a:pPr lvl="1" algn="just">
              <a:lnSpc>
                <a:spcPct val="200000"/>
              </a:lnSpc>
            </a:pPr>
            <a:r>
              <a:rPr lang="en-US" sz="2400" dirty="0">
                <a:latin typeface="Times New Roman" pitchFamily="18" charset="0"/>
                <a:cs typeface="Times New Roman" pitchFamily="18" charset="0"/>
              </a:rPr>
              <a:t>Not suitable as a routine clinical procedure. </a:t>
            </a:r>
          </a:p>
          <a:p>
            <a:pPr lvl="6" algn="just">
              <a:lnSpc>
                <a:spcPct val="200000"/>
              </a:lnSpc>
            </a:pPr>
            <a:endParaRPr lang="en-GB" sz="1200" dirty="0">
              <a:latin typeface="Times New Roman" panose="02020603050405020304" pitchFamily="18" charset="0"/>
              <a:cs typeface="Times New Roman" panose="02020603050405020304" pitchFamily="18" charset="0"/>
            </a:endParaRP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7345723"/>
      </p:ext>
    </p:extLst>
  </p:cSld>
  <p:clrMapOvr>
    <a:masterClrMapping/>
  </p:clrMapOvr>
  <mc:AlternateContent xmlns:mc="http://schemas.openxmlformats.org/markup-compatibility/2006" xmlns:p14="http://schemas.microsoft.com/office/powerpoint/2010/main">
    <mc:Choice Requires="p14">
      <p:transition spd="slow" p14:dur="2000" advTm="23363"/>
    </mc:Choice>
    <mc:Fallback xmlns="">
      <p:transition spd="slow" advTm="23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dirty="0">
                <a:latin typeface="Times New Roman" panose="02020603050405020304" pitchFamily="18" charset="0"/>
                <a:cs typeface="Times New Roman" panose="02020603050405020304" pitchFamily="18" charset="0"/>
              </a:rPr>
              <a:t>Measurement of blood pressure</a:t>
            </a:r>
          </a:p>
        </p:txBody>
      </p:sp>
      <p:sp>
        <p:nvSpPr>
          <p:cNvPr id="3" name="Content Placeholder 2"/>
          <p:cNvSpPr>
            <a:spLocks noGrp="1"/>
          </p:cNvSpPr>
          <p:nvPr>
            <p:ph idx="1"/>
          </p:nvPr>
        </p:nvSpPr>
        <p:spPr>
          <a:xfrm>
            <a:off x="1086644" y="2666999"/>
            <a:ext cx="10018713" cy="4085493"/>
          </a:xfrm>
        </p:spPr>
        <p:txBody>
          <a:bodyPr>
            <a:normAutofit/>
          </a:bodyPr>
          <a:lstStyle/>
          <a:p>
            <a:pPr marL="514350" indent="-514350" algn="just">
              <a:lnSpc>
                <a:spcPct val="250000"/>
              </a:lnSpc>
              <a:buFont typeface="+mj-lt"/>
              <a:buAutoNum type="romanUcPeriod" startAt="2"/>
            </a:pPr>
            <a:r>
              <a:rPr lang="en-GB" sz="3200" dirty="0">
                <a:latin typeface="Times New Roman" panose="02020603050405020304" pitchFamily="18" charset="0"/>
                <a:cs typeface="Times New Roman" panose="02020603050405020304" pitchFamily="18" charset="0"/>
              </a:rPr>
              <a:t>Indirect methods </a:t>
            </a:r>
            <a:endParaRPr lang="en-US" sz="3200" dirty="0">
              <a:latin typeface="Times New Roman" pitchFamily="18" charset="0"/>
              <a:cs typeface="Times New Roman" pitchFamily="18" charset="0"/>
            </a:endParaRPr>
          </a:p>
          <a:p>
            <a:pPr lvl="1" algn="just">
              <a:lnSpc>
                <a:spcPct val="250000"/>
              </a:lnSpc>
            </a:pPr>
            <a:r>
              <a:rPr lang="en-US" sz="2800" dirty="0" err="1">
                <a:latin typeface="Times New Roman" pitchFamily="18" charset="0"/>
                <a:cs typeface="Times New Roman" pitchFamily="18" charset="0"/>
              </a:rPr>
              <a:t>Palpatory</a:t>
            </a:r>
            <a:r>
              <a:rPr lang="en-US" sz="2800" dirty="0">
                <a:latin typeface="Times New Roman" pitchFamily="18" charset="0"/>
                <a:cs typeface="Times New Roman" pitchFamily="18" charset="0"/>
              </a:rPr>
              <a:t> </a:t>
            </a:r>
            <a:r>
              <a:rPr lang="en-GB" sz="2800" dirty="0">
                <a:latin typeface="Times New Roman" panose="02020603050405020304" pitchFamily="18" charset="0"/>
                <a:cs typeface="Times New Roman" panose="02020603050405020304" pitchFamily="18" charset="0"/>
              </a:rPr>
              <a:t>method </a:t>
            </a:r>
          </a:p>
          <a:p>
            <a:pPr lvl="1" algn="just">
              <a:lnSpc>
                <a:spcPct val="250000"/>
              </a:lnSpc>
            </a:pPr>
            <a:r>
              <a:rPr lang="en-US" sz="2800" dirty="0" err="1">
                <a:latin typeface="Times New Roman" pitchFamily="18" charset="0"/>
                <a:cs typeface="Times New Roman" pitchFamily="18" charset="0"/>
              </a:rPr>
              <a:t>Auscultatory</a:t>
            </a:r>
            <a:r>
              <a:rPr lang="en-US" sz="2800" dirty="0">
                <a:latin typeface="Times New Roman" pitchFamily="18" charset="0"/>
                <a:cs typeface="Times New Roman" pitchFamily="18" charset="0"/>
              </a:rPr>
              <a:t> method </a:t>
            </a:r>
            <a:endParaRPr lang="en-GB" sz="2800" dirty="0">
              <a:latin typeface="Times New Roman" panose="02020603050405020304" pitchFamily="18" charset="0"/>
              <a:cs typeface="Times New Roman" panose="02020603050405020304" pitchFamily="18" charset="0"/>
            </a:endParaRPr>
          </a:p>
          <a:p>
            <a:pPr marL="3200400" lvl="7" indent="0" algn="just">
              <a:lnSpc>
                <a:spcPct val="250000"/>
              </a:lnSpc>
              <a:buNone/>
            </a:pPr>
            <a:endParaRPr lang="en-GB" sz="1600"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31748732"/>
      </p:ext>
    </p:extLst>
  </p:cSld>
  <p:clrMapOvr>
    <a:masterClrMapping/>
  </p:clrMapOvr>
  <mc:AlternateContent xmlns:mc="http://schemas.openxmlformats.org/markup-compatibility/2006" xmlns:p14="http://schemas.microsoft.com/office/powerpoint/2010/main">
    <mc:Choice Requires="p14">
      <p:transition spd="slow" p14:dur="2000" advTm="12580"/>
    </mc:Choice>
    <mc:Fallback xmlns="">
      <p:transition spd="slow" advTm="12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r>
              <a:rPr lang="en-GB" sz="6000" b="1" dirty="0">
                <a:latin typeface="Times New Roman" panose="02020603050405020304" pitchFamily="18" charset="0"/>
                <a:cs typeface="Times New Roman" panose="02020603050405020304" pitchFamily="18" charset="0"/>
              </a:rPr>
              <a:t>Principle </a:t>
            </a:r>
          </a:p>
        </p:txBody>
      </p:sp>
      <p:sp>
        <p:nvSpPr>
          <p:cNvPr id="3" name="Content Placeholder 2"/>
          <p:cNvSpPr>
            <a:spLocks noGrp="1"/>
          </p:cNvSpPr>
          <p:nvPr>
            <p:ph idx="1"/>
          </p:nvPr>
        </p:nvSpPr>
        <p:spPr>
          <a:xfrm>
            <a:off x="1086644" y="2666999"/>
            <a:ext cx="10018713" cy="4085493"/>
          </a:xfrm>
        </p:spPr>
        <p:txBody>
          <a:bodyPr/>
          <a:lstStyle/>
          <a:p>
            <a:pPr algn="just">
              <a:lnSpc>
                <a:spcPct val="200000"/>
              </a:lnSpc>
            </a:pPr>
            <a:r>
              <a:rPr lang="en-GB" dirty="0">
                <a:latin typeface="Times New Roman" panose="02020603050405020304" pitchFamily="18" charset="0"/>
                <a:cs typeface="Times New Roman" panose="02020603050405020304" pitchFamily="18" charset="0"/>
              </a:rPr>
              <a:t>A sufficient length of a single artery is selected in the arm (brachial artery), or in the thigh (femoral artery). </a:t>
            </a:r>
          </a:p>
          <a:p>
            <a:pPr algn="just">
              <a:lnSpc>
                <a:spcPct val="200000"/>
              </a:lnSpc>
            </a:pPr>
            <a:r>
              <a:rPr lang="en-GB" dirty="0">
                <a:latin typeface="Times New Roman" panose="02020603050405020304" pitchFamily="18" charset="0"/>
                <a:cs typeface="Times New Roman" panose="02020603050405020304" pitchFamily="18" charset="0"/>
              </a:rPr>
              <a:t>The artery is first compressed by inflating a rubber bag (connected to a manometer) placed around the arm (or thigh) to stop the blood flow through the occluded section of the artery.</a:t>
            </a: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1928546"/>
      </p:ext>
    </p:extLst>
  </p:cSld>
  <p:clrMapOvr>
    <a:masterClrMapping/>
  </p:clrMapOvr>
  <mc:AlternateContent xmlns:mc="http://schemas.openxmlformats.org/markup-compatibility/2006" xmlns:p14="http://schemas.microsoft.com/office/powerpoint/2010/main">
    <mc:Choice Requires="p14">
      <p:transition spd="slow" p14:dur="2000" advTm="27210"/>
    </mc:Choice>
    <mc:Fallback xmlns="">
      <p:transition spd="slow" advTm="27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rgbClr val="FCFCFC"/>
            </a:gs>
            <a:gs pos="23000">
              <a:srgbClr val="FCFCFC"/>
            </a:gs>
            <a:gs pos="92000">
              <a:srgbClr val="FCFCF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6644" y="685800"/>
            <a:ext cx="10018713" cy="1752599"/>
          </a:xfrm>
          <a:gradFill flip="none" rotWithShape="1">
            <a:gsLst>
              <a:gs pos="0">
                <a:schemeClr val="bg1">
                  <a:lumMod val="85000"/>
                </a:schemeClr>
              </a:gs>
              <a:gs pos="23000">
                <a:schemeClr val="bg1">
                  <a:lumMod val="85000"/>
                </a:schemeClr>
              </a:gs>
              <a:gs pos="92000">
                <a:schemeClr val="bg1">
                  <a:lumMod val="95000"/>
                  <a:shade val="100000"/>
                  <a:satMod val="115000"/>
                </a:schemeClr>
              </a:gs>
            </a:gsLst>
            <a:lin ang="5400000" scaled="1"/>
            <a:tileRect/>
          </a:gradFill>
          <a:ln w="38100" cmpd="tri">
            <a:solidFill>
              <a:schemeClr val="accent1"/>
            </a:solidFill>
            <a:round/>
          </a:ln>
          <a:effectLst>
            <a:innerShdw blurRad="114300">
              <a:prstClr val="black"/>
            </a:innerShdw>
            <a:softEdge rad="31750"/>
          </a:effectLst>
        </p:spPr>
        <p:txBody>
          <a:bodyPr>
            <a:normAutofit/>
          </a:bodyPr>
          <a:lstStyle/>
          <a:p>
            <a:pPr algn="l"/>
            <a:endParaRPr lang="en-GB" sz="6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86644" y="2666999"/>
            <a:ext cx="10018713" cy="4085493"/>
          </a:xfrm>
        </p:spPr>
        <p:txBody>
          <a:bodyPr/>
          <a:lstStyle/>
          <a:p>
            <a:pPr algn="just">
              <a:lnSpc>
                <a:spcPct val="200000"/>
              </a:lnSpc>
            </a:pPr>
            <a:endParaRPr lang="en-GB" dirty="0">
              <a:latin typeface="Times New Roman" panose="02020603050405020304" pitchFamily="18" charset="0"/>
              <a:cs typeface="Times New Roman" panose="02020603050405020304" pitchFamily="18"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17606179"/>
      </p:ext>
    </p:extLst>
  </p:cSld>
  <p:clrMapOvr>
    <a:masterClrMapping/>
  </p:clrMapOvr>
  <mc:AlternateContent xmlns:mc="http://schemas.openxmlformats.org/markup-compatibility/2006" xmlns:p14="http://schemas.microsoft.com/office/powerpoint/2010/main">
    <mc:Choice Requires="p14">
      <p:transition spd="slow" p14:dur="2000" advTm="2142"/>
    </mc:Choice>
    <mc:Fallback xmlns="">
      <p:transition spd="slow" advTm="2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_rels/theme2.xml.rels><?xml version="1.0" encoding="UTF-8" standalone="yes"?>
<Relationships xmlns="http://schemas.openxmlformats.org/package/2006/relationships"><Relationship Id="rId1" Type="http://schemas.openxmlformats.org/officeDocument/2006/relationships/image" Target="../media/image1.jpeg" /></Relationships>
</file>

<file path=ppt/theme/_rels/theme3.xml.rels><?xml version="1.0" encoding="UTF-8" standalone="yes"?>
<Relationships xmlns="http://schemas.openxmlformats.org/package/2006/relationships"><Relationship Id="rId1" Type="http://schemas.openxmlformats.org/officeDocument/2006/relationships/image" Target="../media/image1.jpeg" /></Relationships>
</file>

<file path=ppt/theme/_rels/theme4.xml.rels><?xml version="1.0" encoding="UTF-8" standalone="yes"?>
<Relationships xmlns="http://schemas.openxmlformats.org/package/2006/relationships"><Relationship Id="rId1" Type="http://schemas.openxmlformats.org/officeDocument/2006/relationships/image" Target="../media/image1.jpeg" /></Relationships>
</file>

<file path=ppt/theme/_rels/theme5.xml.rels><?xml version="1.0" encoding="UTF-8" standalone="yes"?>
<Relationships xmlns="http://schemas.openxmlformats.org/package/2006/relationships"><Relationship Id="rId1" Type="http://schemas.openxmlformats.org/officeDocument/2006/relationships/image" Target="../media/image1.jpeg" /></Relationships>
</file>

<file path=ppt/theme/_rels/theme6.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Parallax">
  <a:themeElements>
    <a:clrScheme name="Custom 50">
      <a:dk1>
        <a:sysClr val="windowText" lastClr="000000"/>
      </a:dk1>
      <a:lt1>
        <a:sysClr val="window" lastClr="FFFFFF"/>
      </a:lt1>
      <a:dk2>
        <a:srgbClr val="29707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1_Parallax">
  <a:themeElements>
    <a:clrScheme name="Custom 50">
      <a:dk1>
        <a:sysClr val="windowText" lastClr="000000"/>
      </a:dk1>
      <a:lt1>
        <a:sysClr val="window" lastClr="FFFFFF"/>
      </a:lt1>
      <a:dk2>
        <a:srgbClr val="29707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2_Parallax">
  <a:themeElements>
    <a:clrScheme name="Custom 50">
      <a:dk1>
        <a:sysClr val="windowText" lastClr="000000"/>
      </a:dk1>
      <a:lt1>
        <a:sysClr val="window" lastClr="FFFFFF"/>
      </a:lt1>
      <a:dk2>
        <a:srgbClr val="29707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4.xml><?xml version="1.0" encoding="utf-8"?>
<a:theme xmlns:a="http://schemas.openxmlformats.org/drawingml/2006/main" name="3_Parallax">
  <a:themeElements>
    <a:clrScheme name="Custom 50">
      <a:dk1>
        <a:sysClr val="windowText" lastClr="000000"/>
      </a:dk1>
      <a:lt1>
        <a:sysClr val="window" lastClr="FFFFFF"/>
      </a:lt1>
      <a:dk2>
        <a:srgbClr val="29707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5.xml><?xml version="1.0" encoding="utf-8"?>
<a:theme xmlns:a="http://schemas.openxmlformats.org/drawingml/2006/main" name="4_Parallax">
  <a:themeElements>
    <a:clrScheme name="Custom 50">
      <a:dk1>
        <a:sysClr val="windowText" lastClr="000000"/>
      </a:dk1>
      <a:lt1>
        <a:sysClr val="window" lastClr="FFFFFF"/>
      </a:lt1>
      <a:dk2>
        <a:srgbClr val="29707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6.xml><?xml version="1.0" encoding="utf-8"?>
<a:theme xmlns:a="http://schemas.openxmlformats.org/drawingml/2006/main" name="5_Parallax">
  <a:themeElements>
    <a:clrScheme name="Custom 50">
      <a:dk1>
        <a:sysClr val="windowText" lastClr="000000"/>
      </a:dk1>
      <a:lt1>
        <a:sysClr val="window" lastClr="FFFFFF"/>
      </a:lt1>
      <a:dk2>
        <a:srgbClr val="29707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7.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Parallax</Template>
  <TotalTime>685</TotalTime>
  <Words>1819</Words>
  <Application>Microsoft Office PowerPoint</Application>
  <PresentationFormat>شاشة عريضة</PresentationFormat>
  <Paragraphs>163</Paragraphs>
  <Slides>52</Slides>
  <Notes>4</Notes>
  <HiddenSlides>0</HiddenSlides>
  <MMClips>52</MMClips>
  <ScaleCrop>false</ScaleCrop>
  <HeadingPairs>
    <vt:vector size="4" baseType="variant">
      <vt:variant>
        <vt:lpstr>نسق</vt:lpstr>
      </vt:variant>
      <vt:variant>
        <vt:i4>6</vt:i4>
      </vt:variant>
      <vt:variant>
        <vt:lpstr>عناوين الشرائح</vt:lpstr>
      </vt:variant>
      <vt:variant>
        <vt:i4>52</vt:i4>
      </vt:variant>
    </vt:vector>
  </HeadingPairs>
  <TitlesOfParts>
    <vt:vector size="58" baseType="lpstr">
      <vt:lpstr>Parallax</vt:lpstr>
      <vt:lpstr>1_Parallax</vt:lpstr>
      <vt:lpstr>2_Parallax</vt:lpstr>
      <vt:lpstr>3_Parallax</vt:lpstr>
      <vt:lpstr>4_Parallax</vt:lpstr>
      <vt:lpstr>5_Parallax</vt:lpstr>
      <vt:lpstr>Measurement of artrial blood pressure </vt:lpstr>
      <vt:lpstr>Introduction </vt:lpstr>
      <vt:lpstr>Introduction </vt:lpstr>
      <vt:lpstr>Physiological variation in BP</vt:lpstr>
      <vt:lpstr>Introduction </vt:lpstr>
      <vt:lpstr>Measurement of blood pressure</vt:lpstr>
      <vt:lpstr>Measurement of blood pressure</vt:lpstr>
      <vt:lpstr>Principle </vt:lpstr>
      <vt:lpstr>عرض تقديمي في PowerPoint</vt:lpstr>
      <vt:lpstr>Principle </vt:lpstr>
      <vt:lpstr>Apparatus </vt:lpstr>
      <vt:lpstr>Stethoscope</vt:lpstr>
      <vt:lpstr>Stethoscope </vt:lpstr>
      <vt:lpstr>عرض تقديمي في PowerPoint</vt:lpstr>
      <vt:lpstr>Stethoscope </vt:lpstr>
      <vt:lpstr>Stethoscope </vt:lpstr>
      <vt:lpstr>عرض تقديمي في PowerPoint</vt:lpstr>
      <vt:lpstr>Stethoscope </vt:lpstr>
      <vt:lpstr>عرض تقديمي في PowerPoint</vt:lpstr>
      <vt:lpstr>Sphygmomanometer </vt:lpstr>
      <vt:lpstr>Sphygmomanometer </vt:lpstr>
      <vt:lpstr>عرض تقديمي في PowerPoint</vt:lpstr>
      <vt:lpstr>Mercury manometer </vt:lpstr>
      <vt:lpstr>The armlet </vt:lpstr>
      <vt:lpstr>The armlet </vt:lpstr>
      <vt:lpstr>The armlet </vt:lpstr>
      <vt:lpstr>The armlet </vt:lpstr>
      <vt:lpstr>عرض تقديمي في PowerPoint</vt:lpstr>
      <vt:lpstr>Air pump</vt:lpstr>
      <vt:lpstr>Air pump</vt:lpstr>
      <vt:lpstr>Procedure </vt:lpstr>
      <vt:lpstr>Palpatory method</vt:lpstr>
      <vt:lpstr>Palpatory method </vt:lpstr>
      <vt:lpstr>Palpatory method </vt:lpstr>
      <vt:lpstr>Palpatory method </vt:lpstr>
      <vt:lpstr>Palpatory method </vt:lpstr>
      <vt:lpstr>Palpatory method </vt:lpstr>
      <vt:lpstr>Palpatory method </vt:lpstr>
      <vt:lpstr>Auscultatory method (Korotkoff) </vt:lpstr>
      <vt:lpstr>Auscultatory method (Korotkoff) </vt:lpstr>
      <vt:lpstr>Auscultatory method (Korotkoff) </vt:lpstr>
      <vt:lpstr>Auscultatory method (Korotkoff) </vt:lpstr>
      <vt:lpstr>Auscultatory method (Korotkoff) </vt:lpstr>
      <vt:lpstr>Korotkoff sounds </vt:lpstr>
      <vt:lpstr>Korotkoff sounds </vt:lpstr>
      <vt:lpstr>Korotkoff sounds </vt:lpstr>
      <vt:lpstr>عرض تقديمي في PowerPoint</vt:lpstr>
      <vt:lpstr>PRECAUTIONS </vt:lpstr>
      <vt:lpstr>PRECAUTIONS </vt:lpstr>
      <vt:lpstr>PRECAUTIONS </vt:lpstr>
      <vt:lpstr>PRECAUTIONS </vt:lpstr>
      <vt:lpstr>PRECAUTIONS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wadi</dc:creator>
  <cp:lastModifiedBy>مستخدم غير معروف</cp:lastModifiedBy>
  <cp:revision>52</cp:revision>
  <dcterms:created xsi:type="dcterms:W3CDTF">2018-10-23T20:07:37Z</dcterms:created>
  <dcterms:modified xsi:type="dcterms:W3CDTF">2021-09-03T15:03:29Z</dcterms:modified>
</cp:coreProperties>
</file>